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Helvetica World" panose="020B0604020202020204" charset="-128"/>
      <p:regular r:id="rId35"/>
    </p:embeddedFont>
    <p:embeddedFont>
      <p:font typeface="Disket Mono" panose="020B0604020202020204" charset="0"/>
      <p:regular r:id="rId36"/>
    </p:embeddedFont>
    <p:embeddedFont>
      <p:font typeface="Muli" panose="020B0604020202020204" charset="0"/>
      <p:regular r:id="rId37"/>
    </p:embeddedFont>
    <p:embeddedFont>
      <p:font typeface="Muli Bold" panose="020B0604020202020204" charset="0"/>
      <p:regular r:id="rId38"/>
    </p:embeddedFont>
    <p:embeddedFont>
      <p:font typeface="Poppins" panose="00000500000000000000" pitchFamily="2"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370" y="6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hyperlink" Target="https://docs.google.com/spreadsheets/d/1HXUN-HMUhzGvPpQOkQPMRbeLmrlt1X2A/edit?usp=sharing&amp;ouid=108382788522221645016&amp;rtpof=true&amp;sd=true" TargetMode="External"/><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5.svg"/><Relationship Id="rId12"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5" Type="http://schemas.openxmlformats.org/officeDocument/2006/relationships/image" Target="../media/image3.sv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sv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hyperlink" Target="https://docs.google.com/spreadsheets/d/1hoc5lb6bEDpgyuRpYSOAYSU4CWpW4_uX/edit?usp=sharing&amp;ouid=108382788522221645016&amp;rtpof=true&amp;sd=true" TargetMode="External"/><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3.svg"/><Relationship Id="rId5" Type="http://schemas.openxmlformats.org/officeDocument/2006/relationships/image" Target="../media/image3.sv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9.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3.svg"/><Relationship Id="rId5" Type="http://schemas.openxmlformats.org/officeDocument/2006/relationships/image" Target="../media/image3.sv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5.svg"/><Relationship Id="rId5" Type="http://schemas.openxmlformats.org/officeDocument/2006/relationships/image" Target="../media/image3.sv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9.png"/><Relationship Id="rId5" Type="http://schemas.openxmlformats.org/officeDocument/2006/relationships/image" Target="../media/image7.png"/><Relationship Id="rId10"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5" Type="http://schemas.openxmlformats.org/officeDocument/2006/relationships/image" Target="../media/image3.sv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4430280"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4" name="Freeform 4"/>
          <p:cNvSpPr/>
          <p:nvPr/>
        </p:nvSpPr>
        <p:spPr>
          <a:xfrm>
            <a:off x="7841012"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5">
              <a:alphaModFix amt="6999"/>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14818" y="3646123"/>
            <a:ext cx="13458364" cy="3013805"/>
          </a:xfrm>
          <a:prstGeom prst="rect">
            <a:avLst/>
          </a:prstGeom>
        </p:spPr>
        <p:txBody>
          <a:bodyPr lIns="0" tIns="0" rIns="0" bIns="0" rtlCol="0" anchor="t">
            <a:spAutoFit/>
          </a:bodyPr>
          <a:lstStyle/>
          <a:p>
            <a:pPr marL="0" lvl="1" indent="0" algn="ctr">
              <a:lnSpc>
                <a:spcPts val="7907"/>
              </a:lnSpc>
            </a:pPr>
            <a:r>
              <a:rPr lang="en-US" sz="6758" spc="-94" dirty="0">
                <a:solidFill>
                  <a:srgbClr val="00694C"/>
                </a:solidFill>
                <a:latin typeface="Helvetica World"/>
              </a:rPr>
              <a:t>ANALYZING THE IMPACT OF CAR FEATURES ON PRICE AND PROFITABILITY</a:t>
            </a:r>
          </a:p>
        </p:txBody>
      </p:sp>
      <p:sp>
        <p:nvSpPr>
          <p:cNvPr id="6" name="TextBox 6"/>
          <p:cNvSpPr txBox="1"/>
          <p:nvPr/>
        </p:nvSpPr>
        <p:spPr>
          <a:xfrm>
            <a:off x="6465739" y="7305517"/>
            <a:ext cx="5356522" cy="424815"/>
          </a:xfrm>
          <a:prstGeom prst="rect">
            <a:avLst/>
          </a:prstGeom>
        </p:spPr>
        <p:txBody>
          <a:bodyPr lIns="0" tIns="0" rIns="0" bIns="0" rtlCol="0" anchor="t">
            <a:spAutoFit/>
          </a:bodyPr>
          <a:lstStyle/>
          <a:p>
            <a:pPr algn="ctr">
              <a:lnSpc>
                <a:spcPts val="3359"/>
              </a:lnSpc>
            </a:pPr>
            <a:r>
              <a:rPr lang="en-US" sz="2400">
                <a:solidFill>
                  <a:srgbClr val="00694C"/>
                </a:solidFill>
                <a:latin typeface="Poppins"/>
              </a:rPr>
              <a:t>Trainity Project By Vaishakh Menon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36688" y="-173872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478000"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Freeform 5"/>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1308269" y="228662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txBody>
          <a:bodyPr/>
          <a:lstStyle/>
          <a:p>
            <a:endParaRPr lang="en-IN" dirty="0"/>
          </a:p>
        </p:txBody>
      </p:sp>
      <p:grpSp>
        <p:nvGrpSpPr>
          <p:cNvPr id="7" name="Group 7"/>
          <p:cNvGrpSpPr/>
          <p:nvPr/>
        </p:nvGrpSpPr>
        <p:grpSpPr>
          <a:xfrm>
            <a:off x="5974741" y="484762"/>
            <a:ext cx="6338518" cy="1891317"/>
            <a:chOff x="0" y="0"/>
            <a:chExt cx="1669404" cy="498125"/>
          </a:xfrm>
        </p:grpSpPr>
        <p:sp>
          <p:nvSpPr>
            <p:cNvPr id="8" name="Freeform 8"/>
            <p:cNvSpPr/>
            <p:nvPr/>
          </p:nvSpPr>
          <p:spPr>
            <a:xfrm>
              <a:off x="0" y="0"/>
              <a:ext cx="1669404" cy="498125"/>
            </a:xfrm>
            <a:custGeom>
              <a:avLst/>
              <a:gdLst/>
              <a:ahLst/>
              <a:cxnLst/>
              <a:rect l="l" t="t" r="r" b="b"/>
              <a:pathLst>
                <a:path w="1669404" h="498125">
                  <a:moveTo>
                    <a:pt x="62292" y="0"/>
                  </a:moveTo>
                  <a:lnTo>
                    <a:pt x="1607112" y="0"/>
                  </a:lnTo>
                  <a:cubicBezTo>
                    <a:pt x="1623633" y="0"/>
                    <a:pt x="1639477" y="6563"/>
                    <a:pt x="1651159" y="18245"/>
                  </a:cubicBezTo>
                  <a:cubicBezTo>
                    <a:pt x="1662841" y="29927"/>
                    <a:pt x="1669404" y="45771"/>
                    <a:pt x="1669404" y="62292"/>
                  </a:cubicBezTo>
                  <a:lnTo>
                    <a:pt x="1669404" y="435833"/>
                  </a:lnTo>
                  <a:cubicBezTo>
                    <a:pt x="1669404" y="470236"/>
                    <a:pt x="1641515" y="498125"/>
                    <a:pt x="1607112" y="498125"/>
                  </a:cubicBezTo>
                  <a:lnTo>
                    <a:pt x="62292" y="498125"/>
                  </a:lnTo>
                  <a:cubicBezTo>
                    <a:pt x="45771" y="498125"/>
                    <a:pt x="29927" y="491562"/>
                    <a:pt x="18245" y="479880"/>
                  </a:cubicBezTo>
                  <a:cubicBezTo>
                    <a:pt x="6563" y="468198"/>
                    <a:pt x="0" y="452354"/>
                    <a:pt x="0" y="435833"/>
                  </a:cubicBezTo>
                  <a:lnTo>
                    <a:pt x="0" y="62292"/>
                  </a:lnTo>
                  <a:cubicBezTo>
                    <a:pt x="0" y="45771"/>
                    <a:pt x="6563" y="29927"/>
                    <a:pt x="18245" y="18245"/>
                  </a:cubicBezTo>
                  <a:cubicBezTo>
                    <a:pt x="29927" y="6563"/>
                    <a:pt x="45771" y="0"/>
                    <a:pt x="62292" y="0"/>
                  </a:cubicBezTo>
                  <a:close/>
                </a:path>
              </a:pathLst>
            </a:custGeom>
            <a:solidFill>
              <a:srgbClr val="000000">
                <a:alpha val="0"/>
              </a:srgbClr>
            </a:solidFill>
            <a:ln w="38100" cap="rnd">
              <a:solidFill>
                <a:srgbClr val="FF3131"/>
              </a:solidFill>
              <a:prstDash val="solid"/>
              <a:round/>
            </a:ln>
          </p:spPr>
        </p:sp>
        <p:sp>
          <p:nvSpPr>
            <p:cNvPr id="9" name="TextBox 9"/>
            <p:cNvSpPr txBox="1"/>
            <p:nvPr/>
          </p:nvSpPr>
          <p:spPr>
            <a:xfrm>
              <a:off x="0" y="-38100"/>
              <a:ext cx="1669404" cy="5362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6487317" y="980679"/>
            <a:ext cx="5179634" cy="909008"/>
          </a:xfrm>
          <a:prstGeom prst="rect">
            <a:avLst/>
          </a:prstGeom>
        </p:spPr>
        <p:txBody>
          <a:bodyPr lIns="0" tIns="0" rIns="0" bIns="0" rtlCol="0" anchor="t">
            <a:spAutoFit/>
          </a:bodyPr>
          <a:lstStyle/>
          <a:p>
            <a:pPr marL="0" lvl="1" indent="0" algn="l">
              <a:lnSpc>
                <a:spcPts val="7119"/>
              </a:lnSpc>
            </a:pPr>
            <a:r>
              <a:rPr lang="en-US" sz="6084" spc="-85">
                <a:solidFill>
                  <a:srgbClr val="00694C"/>
                </a:solidFill>
                <a:latin typeface="Helvetica World"/>
              </a:rPr>
              <a:t>Tasks: Analysis</a:t>
            </a:r>
          </a:p>
        </p:txBody>
      </p:sp>
      <p:sp>
        <p:nvSpPr>
          <p:cNvPr id="11" name="TextBox 11"/>
          <p:cNvSpPr txBox="1"/>
          <p:nvPr/>
        </p:nvSpPr>
        <p:spPr>
          <a:xfrm>
            <a:off x="2437191" y="4905241"/>
            <a:ext cx="13413618" cy="2992374"/>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How does the popularity of a car model vary across different market categories?</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Bold"/>
              </a:rPr>
              <a:t>Task A:</a:t>
            </a:r>
            <a:r>
              <a:rPr lang="en-US" sz="2900" spc="-40">
                <a:solidFill>
                  <a:srgbClr val="00694C"/>
                </a:solidFill>
                <a:latin typeface="Muli"/>
              </a:rPr>
              <a:t> Create a pivot table that shows the number of car models in each market category and their corresponding popularity scores.</a:t>
            </a:r>
          </a:p>
          <a:p>
            <a:pPr algn="l">
              <a:lnSpc>
                <a:spcPts val="3393"/>
              </a:lnSpc>
            </a:pPr>
            <a:endParaRPr lang="en-US" sz="2900" spc="-40">
              <a:solidFill>
                <a:srgbClr val="00694C"/>
              </a:solidFill>
              <a:latin typeface="Muli"/>
            </a:endParaRPr>
          </a:p>
          <a:p>
            <a:pPr marL="0" lvl="1" indent="0" algn="l">
              <a:lnSpc>
                <a:spcPts val="3393"/>
              </a:lnSpc>
            </a:pPr>
            <a:r>
              <a:rPr lang="en-US" sz="2900" spc="-40">
                <a:solidFill>
                  <a:srgbClr val="00694C"/>
                </a:solidFill>
                <a:latin typeface="Muli Bold"/>
              </a:rPr>
              <a:t>Task B: </a:t>
            </a:r>
            <a:r>
              <a:rPr lang="en-US" sz="2900" spc="-40">
                <a:solidFill>
                  <a:srgbClr val="00694C"/>
                </a:solidFill>
                <a:latin typeface="Muli"/>
              </a:rPr>
              <a:t>Create a combo chart that visualizes the relationship between market category and popularity.</a:t>
            </a:r>
          </a:p>
        </p:txBody>
      </p:sp>
      <p:grpSp>
        <p:nvGrpSpPr>
          <p:cNvPr id="12" name="Group 12"/>
          <p:cNvGrpSpPr/>
          <p:nvPr/>
        </p:nvGrpSpPr>
        <p:grpSpPr>
          <a:xfrm>
            <a:off x="2227817" y="4231390"/>
            <a:ext cx="13832366" cy="4321025"/>
            <a:chOff x="0" y="0"/>
            <a:chExt cx="3643092" cy="1138048"/>
          </a:xfrm>
        </p:grpSpPr>
        <p:sp>
          <p:nvSpPr>
            <p:cNvPr id="13" name="Freeform 13"/>
            <p:cNvSpPr/>
            <p:nvPr/>
          </p:nvSpPr>
          <p:spPr>
            <a:xfrm>
              <a:off x="0" y="0"/>
              <a:ext cx="3643092" cy="1138048"/>
            </a:xfrm>
            <a:custGeom>
              <a:avLst/>
              <a:gdLst/>
              <a:ahLst/>
              <a:cxnLst/>
              <a:rect l="l" t="t" r="r" b="b"/>
              <a:pathLst>
                <a:path w="3643092" h="1138048">
                  <a:moveTo>
                    <a:pt x="28544" y="0"/>
                  </a:moveTo>
                  <a:lnTo>
                    <a:pt x="3614548" y="0"/>
                  </a:lnTo>
                  <a:cubicBezTo>
                    <a:pt x="3622118" y="0"/>
                    <a:pt x="3629379" y="3007"/>
                    <a:pt x="3634732" y="8360"/>
                  </a:cubicBezTo>
                  <a:cubicBezTo>
                    <a:pt x="3640085" y="13714"/>
                    <a:pt x="3643092" y="20974"/>
                    <a:pt x="3643092" y="28544"/>
                  </a:cubicBezTo>
                  <a:lnTo>
                    <a:pt x="3643092" y="1109503"/>
                  </a:lnTo>
                  <a:cubicBezTo>
                    <a:pt x="3643092" y="1125268"/>
                    <a:pt x="3630313" y="1138048"/>
                    <a:pt x="3614548" y="1138048"/>
                  </a:cubicBezTo>
                  <a:lnTo>
                    <a:pt x="28544" y="1138048"/>
                  </a:lnTo>
                  <a:cubicBezTo>
                    <a:pt x="12780" y="1138048"/>
                    <a:pt x="0" y="1125268"/>
                    <a:pt x="0" y="1109503"/>
                  </a:cubicBezTo>
                  <a:lnTo>
                    <a:pt x="0" y="28544"/>
                  </a:lnTo>
                  <a:cubicBezTo>
                    <a:pt x="0" y="12780"/>
                    <a:pt x="12780" y="0"/>
                    <a:pt x="28544" y="0"/>
                  </a:cubicBezTo>
                  <a:close/>
                </a:path>
              </a:pathLst>
            </a:custGeom>
            <a:solidFill>
              <a:srgbClr val="000000">
                <a:alpha val="0"/>
              </a:srgbClr>
            </a:solidFill>
            <a:ln w="19050" cap="rnd">
              <a:solidFill>
                <a:srgbClr val="FF914D"/>
              </a:solidFill>
              <a:prstDash val="solid"/>
              <a:round/>
            </a:ln>
          </p:spPr>
        </p:sp>
        <p:sp>
          <p:nvSpPr>
            <p:cNvPr id="14" name="TextBox 14"/>
            <p:cNvSpPr txBox="1"/>
            <p:nvPr/>
          </p:nvSpPr>
          <p:spPr>
            <a:xfrm>
              <a:off x="0" y="-38100"/>
              <a:ext cx="3643092" cy="1176148"/>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864931" y="3625277"/>
            <a:ext cx="1800492" cy="606113"/>
          </a:xfrm>
          <a:prstGeom prst="rect">
            <a:avLst/>
          </a:prstGeom>
        </p:spPr>
        <p:txBody>
          <a:bodyPr lIns="0" tIns="0" rIns="0" bIns="0" rtlCol="0" anchor="t">
            <a:spAutoFit/>
          </a:bodyPr>
          <a:lstStyle/>
          <a:p>
            <a:pPr marL="0" lvl="1" indent="0" algn="l">
              <a:lnSpc>
                <a:spcPts val="4779"/>
              </a:lnSpc>
            </a:pPr>
            <a:r>
              <a:rPr lang="en-US" sz="4084" spc="-57">
                <a:solidFill>
                  <a:srgbClr val="00694C"/>
                </a:solidFill>
                <a:latin typeface="Helvetica World"/>
              </a:rPr>
              <a:t>Tasks 1</a:t>
            </a:r>
          </a:p>
        </p:txBody>
      </p:sp>
      <p:sp>
        <p:nvSpPr>
          <p:cNvPr id="19" name="TextBox 19"/>
          <p:cNvSpPr txBox="1"/>
          <p:nvPr/>
        </p:nvSpPr>
        <p:spPr>
          <a:xfrm>
            <a:off x="13412159" y="9276256"/>
            <a:ext cx="3788026" cy="419496"/>
          </a:xfrm>
          <a:prstGeom prst="rect">
            <a:avLst/>
          </a:prstGeom>
        </p:spPr>
        <p:txBody>
          <a:bodyPr lIns="0" tIns="0" rIns="0" bIns="0" rtlCol="0" anchor="t">
            <a:spAutoFit/>
          </a:bodyPr>
          <a:lstStyle/>
          <a:p>
            <a:pPr marL="0" lvl="1" indent="0" algn="l">
              <a:lnSpc>
                <a:spcPts val="3325"/>
              </a:lnSpc>
            </a:pPr>
            <a:r>
              <a:rPr lang="en-US" sz="2842" spc="-39">
                <a:solidFill>
                  <a:srgbClr val="00694C"/>
                </a:solidFill>
                <a:latin typeface="Helvetica World"/>
              </a:rPr>
              <a:t>Reference:-</a:t>
            </a:r>
            <a:r>
              <a:rPr lang="en-US" sz="2842" spc="-39">
                <a:solidFill>
                  <a:srgbClr val="00694C"/>
                </a:solidFill>
                <a:latin typeface="Helvetica World"/>
                <a:hlinkClick r:id="rId8"/>
              </a:rPr>
              <a:t>Excel sheet</a:t>
            </a:r>
            <a:endParaRPr lang="en-US" sz="2842" spc="-39" dirty="0">
              <a:solidFill>
                <a:srgbClr val="00694C"/>
              </a:solidFill>
              <a:latin typeface="Helvetica Wor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173200" y="-3779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Freeform 7"/>
          <p:cNvSpPr/>
          <p:nvPr/>
        </p:nvSpPr>
        <p:spPr>
          <a:xfrm>
            <a:off x="280545" y="335598"/>
            <a:ext cx="17726911" cy="7288104"/>
          </a:xfrm>
          <a:custGeom>
            <a:avLst/>
            <a:gdLst/>
            <a:ahLst/>
            <a:cxnLst/>
            <a:rect l="l" t="t" r="r" b="b"/>
            <a:pathLst>
              <a:path w="17726911" h="7288104">
                <a:moveTo>
                  <a:pt x="0" y="0"/>
                </a:moveTo>
                <a:lnTo>
                  <a:pt x="17726910" y="0"/>
                </a:lnTo>
                <a:lnTo>
                  <a:pt x="17726910" y="7288103"/>
                </a:lnTo>
                <a:lnTo>
                  <a:pt x="0" y="7288103"/>
                </a:lnTo>
                <a:lnTo>
                  <a:pt x="0" y="0"/>
                </a:lnTo>
                <a:close/>
              </a:path>
            </a:pathLst>
          </a:custGeom>
          <a:blipFill>
            <a:blip r:embed="rId8"/>
            <a:stretch>
              <a:fillRect/>
            </a:stretch>
          </a:blipFill>
        </p:spPr>
      </p:sp>
      <p:sp>
        <p:nvSpPr>
          <p:cNvPr id="8" name="TextBox 8"/>
          <p:cNvSpPr txBox="1"/>
          <p:nvPr/>
        </p:nvSpPr>
        <p:spPr>
          <a:xfrm>
            <a:off x="3003946" y="8435841"/>
            <a:ext cx="12280108" cy="1277874"/>
          </a:xfrm>
          <a:prstGeom prst="rect">
            <a:avLst/>
          </a:prstGeom>
        </p:spPr>
        <p:txBody>
          <a:bodyPr lIns="0" tIns="0" rIns="0" bIns="0" rtlCol="0" anchor="t">
            <a:spAutoFit/>
          </a:bodyPr>
          <a:lstStyle/>
          <a:p>
            <a:pPr marL="0" lvl="1" indent="0" algn="l">
              <a:lnSpc>
                <a:spcPts val="3393"/>
              </a:lnSpc>
            </a:pPr>
            <a:r>
              <a:rPr lang="en-US" sz="2900" spc="-40">
                <a:solidFill>
                  <a:srgbClr val="00694C"/>
                </a:solidFill>
                <a:latin typeface="Muli"/>
              </a:rPr>
              <a:t>On an Average 5657 views on the market category “Flex Fuel,Diesel, Hatchback,Flex Fuel and Crossover,Flex Fuel,Performance had the highest average popularity.</a:t>
            </a:r>
          </a:p>
        </p:txBody>
      </p:sp>
      <p:grpSp>
        <p:nvGrpSpPr>
          <p:cNvPr id="9" name="Group 9"/>
          <p:cNvGrpSpPr/>
          <p:nvPr/>
        </p:nvGrpSpPr>
        <p:grpSpPr>
          <a:xfrm>
            <a:off x="2548621" y="8166571"/>
            <a:ext cx="12976887" cy="1797362"/>
            <a:chOff x="0" y="0"/>
            <a:chExt cx="3417781" cy="473379"/>
          </a:xfrm>
        </p:grpSpPr>
        <p:sp>
          <p:nvSpPr>
            <p:cNvPr id="10" name="Freeform 10"/>
            <p:cNvSpPr/>
            <p:nvPr/>
          </p:nvSpPr>
          <p:spPr>
            <a:xfrm>
              <a:off x="0" y="0"/>
              <a:ext cx="3417781" cy="473379"/>
            </a:xfrm>
            <a:custGeom>
              <a:avLst/>
              <a:gdLst/>
              <a:ahLst/>
              <a:cxnLst/>
              <a:rect l="l" t="t" r="r" b="b"/>
              <a:pathLst>
                <a:path w="3417781" h="473379">
                  <a:moveTo>
                    <a:pt x="30426" y="0"/>
                  </a:moveTo>
                  <a:lnTo>
                    <a:pt x="3387355" y="0"/>
                  </a:lnTo>
                  <a:cubicBezTo>
                    <a:pt x="3395424" y="0"/>
                    <a:pt x="3403163" y="3206"/>
                    <a:pt x="3408869" y="8912"/>
                  </a:cubicBezTo>
                  <a:cubicBezTo>
                    <a:pt x="3414575" y="14618"/>
                    <a:pt x="3417781" y="22357"/>
                    <a:pt x="3417781" y="30426"/>
                  </a:cubicBezTo>
                  <a:lnTo>
                    <a:pt x="3417781" y="442953"/>
                  </a:lnTo>
                  <a:cubicBezTo>
                    <a:pt x="3417781" y="451023"/>
                    <a:pt x="3414575" y="458762"/>
                    <a:pt x="3408869" y="464468"/>
                  </a:cubicBezTo>
                  <a:cubicBezTo>
                    <a:pt x="3403163" y="470174"/>
                    <a:pt x="3395424" y="473379"/>
                    <a:pt x="3387355" y="473379"/>
                  </a:cubicBezTo>
                  <a:lnTo>
                    <a:pt x="30426" y="473379"/>
                  </a:lnTo>
                  <a:cubicBezTo>
                    <a:pt x="22357" y="473379"/>
                    <a:pt x="14618" y="470174"/>
                    <a:pt x="8912" y="464468"/>
                  </a:cubicBezTo>
                  <a:cubicBezTo>
                    <a:pt x="3206" y="458762"/>
                    <a:pt x="0" y="451023"/>
                    <a:pt x="0" y="442953"/>
                  </a:cubicBezTo>
                  <a:lnTo>
                    <a:pt x="0" y="30426"/>
                  </a:lnTo>
                  <a:cubicBezTo>
                    <a:pt x="0" y="22357"/>
                    <a:pt x="3206" y="14618"/>
                    <a:pt x="8912" y="8912"/>
                  </a:cubicBezTo>
                  <a:cubicBezTo>
                    <a:pt x="14618" y="3206"/>
                    <a:pt x="22357" y="0"/>
                    <a:pt x="30426" y="0"/>
                  </a:cubicBezTo>
                  <a:close/>
                </a:path>
              </a:pathLst>
            </a:custGeom>
            <a:solidFill>
              <a:srgbClr val="000000">
                <a:alpha val="0"/>
              </a:srgbClr>
            </a:solidFill>
            <a:ln w="19050" cap="rnd">
              <a:solidFill>
                <a:srgbClr val="FF914D"/>
              </a:solidFill>
              <a:prstDash val="solid"/>
              <a:round/>
            </a:ln>
          </p:spPr>
        </p:sp>
        <p:sp>
          <p:nvSpPr>
            <p:cNvPr id="11" name="TextBox 11"/>
            <p:cNvSpPr txBox="1"/>
            <p:nvPr/>
          </p:nvSpPr>
          <p:spPr>
            <a:xfrm>
              <a:off x="0" y="-38100"/>
              <a:ext cx="3417781" cy="511479"/>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36688" y="-173872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506480"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Freeform 5"/>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1297457" y="23760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grpSp>
        <p:nvGrpSpPr>
          <p:cNvPr id="7" name="Group 7"/>
          <p:cNvGrpSpPr/>
          <p:nvPr/>
        </p:nvGrpSpPr>
        <p:grpSpPr>
          <a:xfrm>
            <a:off x="14175423" y="466316"/>
            <a:ext cx="3769521" cy="1124768"/>
            <a:chOff x="0" y="0"/>
            <a:chExt cx="1669404" cy="498125"/>
          </a:xfrm>
        </p:grpSpPr>
        <p:sp>
          <p:nvSpPr>
            <p:cNvPr id="8" name="Freeform 8"/>
            <p:cNvSpPr/>
            <p:nvPr/>
          </p:nvSpPr>
          <p:spPr>
            <a:xfrm>
              <a:off x="0" y="0"/>
              <a:ext cx="1669404" cy="498125"/>
            </a:xfrm>
            <a:custGeom>
              <a:avLst/>
              <a:gdLst/>
              <a:ahLst/>
              <a:cxnLst/>
              <a:rect l="l" t="t" r="r" b="b"/>
              <a:pathLst>
                <a:path w="1669404" h="498125">
                  <a:moveTo>
                    <a:pt x="104745" y="0"/>
                  </a:moveTo>
                  <a:lnTo>
                    <a:pt x="1564659" y="0"/>
                  </a:lnTo>
                  <a:cubicBezTo>
                    <a:pt x="1592439" y="0"/>
                    <a:pt x="1619081" y="11036"/>
                    <a:pt x="1638725" y="30679"/>
                  </a:cubicBezTo>
                  <a:cubicBezTo>
                    <a:pt x="1658368" y="50323"/>
                    <a:pt x="1669404" y="76965"/>
                    <a:pt x="1669404" y="104745"/>
                  </a:cubicBezTo>
                  <a:lnTo>
                    <a:pt x="1669404" y="393380"/>
                  </a:lnTo>
                  <a:cubicBezTo>
                    <a:pt x="1669404" y="421160"/>
                    <a:pt x="1658368" y="447802"/>
                    <a:pt x="1638725" y="467446"/>
                  </a:cubicBezTo>
                  <a:cubicBezTo>
                    <a:pt x="1619081" y="487089"/>
                    <a:pt x="1592439" y="498125"/>
                    <a:pt x="1564659" y="498125"/>
                  </a:cubicBezTo>
                  <a:lnTo>
                    <a:pt x="104745" y="498125"/>
                  </a:lnTo>
                  <a:cubicBezTo>
                    <a:pt x="76965" y="498125"/>
                    <a:pt x="50323" y="487089"/>
                    <a:pt x="30679" y="467446"/>
                  </a:cubicBezTo>
                  <a:cubicBezTo>
                    <a:pt x="11036" y="447802"/>
                    <a:pt x="0" y="421160"/>
                    <a:pt x="0" y="393380"/>
                  </a:cubicBezTo>
                  <a:lnTo>
                    <a:pt x="0" y="104745"/>
                  </a:lnTo>
                  <a:cubicBezTo>
                    <a:pt x="0" y="76965"/>
                    <a:pt x="11036" y="50323"/>
                    <a:pt x="30679" y="30679"/>
                  </a:cubicBezTo>
                  <a:cubicBezTo>
                    <a:pt x="50323" y="11036"/>
                    <a:pt x="76965" y="0"/>
                    <a:pt x="104745" y="0"/>
                  </a:cubicBezTo>
                  <a:close/>
                </a:path>
              </a:pathLst>
            </a:custGeom>
            <a:solidFill>
              <a:srgbClr val="000000">
                <a:alpha val="0"/>
              </a:srgbClr>
            </a:solidFill>
            <a:ln w="38100" cap="rnd">
              <a:solidFill>
                <a:srgbClr val="FF3131"/>
              </a:solidFill>
              <a:prstDash val="solid"/>
              <a:round/>
            </a:ln>
          </p:spPr>
        </p:sp>
        <p:sp>
          <p:nvSpPr>
            <p:cNvPr id="9" name="TextBox 9"/>
            <p:cNvSpPr txBox="1"/>
            <p:nvPr/>
          </p:nvSpPr>
          <p:spPr>
            <a:xfrm>
              <a:off x="0" y="-38100"/>
              <a:ext cx="1669404" cy="5362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4480252" y="765099"/>
            <a:ext cx="3080332" cy="536727"/>
          </a:xfrm>
          <a:prstGeom prst="rect">
            <a:avLst/>
          </a:prstGeom>
        </p:spPr>
        <p:txBody>
          <a:bodyPr lIns="0" tIns="0" rIns="0" bIns="0" rtlCol="0" anchor="t">
            <a:spAutoFit/>
          </a:bodyPr>
          <a:lstStyle/>
          <a:p>
            <a:pPr marL="0" lvl="1" indent="0" algn="l">
              <a:lnSpc>
                <a:spcPts val="4233"/>
              </a:lnSpc>
            </a:pPr>
            <a:r>
              <a:rPr lang="en-US" sz="3618" spc="-50">
                <a:solidFill>
                  <a:srgbClr val="00694C"/>
                </a:solidFill>
                <a:latin typeface="Helvetica World"/>
              </a:rPr>
              <a:t>Tasks: Analysis</a:t>
            </a:r>
          </a:p>
        </p:txBody>
      </p:sp>
      <p:sp>
        <p:nvSpPr>
          <p:cNvPr id="11" name="TextBox 11"/>
          <p:cNvSpPr txBox="1"/>
          <p:nvPr/>
        </p:nvSpPr>
        <p:spPr>
          <a:xfrm>
            <a:off x="2437191" y="3572502"/>
            <a:ext cx="13413618" cy="2563749"/>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What is the relationship between a car's engine power and its price?</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Task: Create a scatter chart that plots engine power on the x-axis and price on the y-axis. Add a trendline to the chart to visualize the relationship between these variables.</a:t>
            </a:r>
          </a:p>
          <a:p>
            <a:pPr algn="l">
              <a:lnSpc>
                <a:spcPts val="3393"/>
              </a:lnSpc>
            </a:pPr>
            <a:endParaRPr lang="en-US" sz="2900" spc="-40">
              <a:solidFill>
                <a:srgbClr val="00694C"/>
              </a:solidFill>
              <a:latin typeface="Muli"/>
            </a:endParaRPr>
          </a:p>
        </p:txBody>
      </p:sp>
      <p:grpSp>
        <p:nvGrpSpPr>
          <p:cNvPr id="12" name="Group 12"/>
          <p:cNvGrpSpPr/>
          <p:nvPr/>
        </p:nvGrpSpPr>
        <p:grpSpPr>
          <a:xfrm>
            <a:off x="2188052" y="2982988"/>
            <a:ext cx="13832366" cy="3358611"/>
            <a:chOff x="0" y="0"/>
            <a:chExt cx="3643092" cy="884572"/>
          </a:xfrm>
        </p:grpSpPr>
        <p:sp>
          <p:nvSpPr>
            <p:cNvPr id="13" name="Freeform 13"/>
            <p:cNvSpPr/>
            <p:nvPr/>
          </p:nvSpPr>
          <p:spPr>
            <a:xfrm>
              <a:off x="0" y="0"/>
              <a:ext cx="3643092" cy="884572"/>
            </a:xfrm>
            <a:custGeom>
              <a:avLst/>
              <a:gdLst/>
              <a:ahLst/>
              <a:cxnLst/>
              <a:rect l="l" t="t" r="r" b="b"/>
              <a:pathLst>
                <a:path w="3643092" h="884572">
                  <a:moveTo>
                    <a:pt x="28544" y="0"/>
                  </a:moveTo>
                  <a:lnTo>
                    <a:pt x="3614548" y="0"/>
                  </a:lnTo>
                  <a:cubicBezTo>
                    <a:pt x="3622118" y="0"/>
                    <a:pt x="3629379" y="3007"/>
                    <a:pt x="3634732" y="8360"/>
                  </a:cubicBezTo>
                  <a:cubicBezTo>
                    <a:pt x="3640085" y="13714"/>
                    <a:pt x="3643092" y="20974"/>
                    <a:pt x="3643092" y="28544"/>
                  </a:cubicBezTo>
                  <a:lnTo>
                    <a:pt x="3643092" y="856028"/>
                  </a:lnTo>
                  <a:cubicBezTo>
                    <a:pt x="3643092" y="871793"/>
                    <a:pt x="3630313" y="884572"/>
                    <a:pt x="3614548" y="884572"/>
                  </a:cubicBezTo>
                  <a:lnTo>
                    <a:pt x="28544" y="884572"/>
                  </a:lnTo>
                  <a:cubicBezTo>
                    <a:pt x="12780" y="884572"/>
                    <a:pt x="0" y="871793"/>
                    <a:pt x="0" y="856028"/>
                  </a:cubicBezTo>
                  <a:lnTo>
                    <a:pt x="0" y="28544"/>
                  </a:lnTo>
                  <a:cubicBezTo>
                    <a:pt x="0" y="12780"/>
                    <a:pt x="12780" y="0"/>
                    <a:pt x="28544" y="0"/>
                  </a:cubicBezTo>
                  <a:close/>
                </a:path>
              </a:pathLst>
            </a:custGeom>
            <a:solidFill>
              <a:srgbClr val="000000">
                <a:alpha val="0"/>
              </a:srgbClr>
            </a:solidFill>
            <a:ln w="19050" cap="rnd">
              <a:solidFill>
                <a:srgbClr val="FF914D"/>
              </a:solidFill>
              <a:prstDash val="solid"/>
              <a:round/>
            </a:ln>
          </p:spPr>
        </p:sp>
        <p:sp>
          <p:nvSpPr>
            <p:cNvPr id="14" name="TextBox 14"/>
            <p:cNvSpPr txBox="1"/>
            <p:nvPr/>
          </p:nvSpPr>
          <p:spPr>
            <a:xfrm>
              <a:off x="0" y="-38100"/>
              <a:ext cx="3643092" cy="922672"/>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629674" y="2128189"/>
            <a:ext cx="1800492" cy="606113"/>
          </a:xfrm>
          <a:prstGeom prst="rect">
            <a:avLst/>
          </a:prstGeom>
        </p:spPr>
        <p:txBody>
          <a:bodyPr lIns="0" tIns="0" rIns="0" bIns="0" rtlCol="0" anchor="t">
            <a:spAutoFit/>
          </a:bodyPr>
          <a:lstStyle/>
          <a:p>
            <a:pPr marL="0" lvl="1" indent="0" algn="l">
              <a:lnSpc>
                <a:spcPts val="4779"/>
              </a:lnSpc>
            </a:pPr>
            <a:r>
              <a:rPr lang="en-US" sz="4084" spc="-57">
                <a:solidFill>
                  <a:srgbClr val="00694C"/>
                </a:solidFill>
                <a:latin typeface="Helvetica World"/>
              </a:rPr>
              <a:t>Tasks 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173200" y="-3779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3003946" y="7579476"/>
            <a:ext cx="12280108" cy="2135124"/>
          </a:xfrm>
          <a:prstGeom prst="rect">
            <a:avLst/>
          </a:prstGeom>
        </p:spPr>
        <p:txBody>
          <a:bodyPr lIns="0" tIns="0" rIns="0" bIns="0" rtlCol="0" anchor="t">
            <a:spAutoFit/>
          </a:bodyPr>
          <a:lstStyle/>
          <a:p>
            <a:pPr marL="0" lvl="1" indent="0" algn="l">
              <a:lnSpc>
                <a:spcPts val="3393"/>
              </a:lnSpc>
            </a:pPr>
            <a:r>
              <a:rPr lang="en-US" sz="2900" spc="-40">
                <a:solidFill>
                  <a:srgbClr val="00694C"/>
                </a:solidFill>
                <a:latin typeface="Muli"/>
              </a:rPr>
              <a:t>There seems to be a direct relationship between a car's price and its engine power (HP), as evidenced by the increasing costs linked to higher engine power. For instance, a car with 1001 HP is priced at $2,065,902, $1,705,769, and $1,500,000, demonstrating a clear correlation between engine power and price in these instances.</a:t>
            </a:r>
          </a:p>
        </p:txBody>
      </p:sp>
      <p:grpSp>
        <p:nvGrpSpPr>
          <p:cNvPr id="8" name="Group 8"/>
          <p:cNvGrpSpPr/>
          <p:nvPr/>
        </p:nvGrpSpPr>
        <p:grpSpPr>
          <a:xfrm>
            <a:off x="2655556" y="7216616"/>
            <a:ext cx="12628498" cy="2866711"/>
            <a:chOff x="0" y="0"/>
            <a:chExt cx="3326024" cy="755018"/>
          </a:xfrm>
        </p:grpSpPr>
        <p:sp>
          <p:nvSpPr>
            <p:cNvPr id="9" name="Freeform 9"/>
            <p:cNvSpPr/>
            <p:nvPr/>
          </p:nvSpPr>
          <p:spPr>
            <a:xfrm>
              <a:off x="0" y="0"/>
              <a:ext cx="3326024" cy="755018"/>
            </a:xfrm>
            <a:custGeom>
              <a:avLst/>
              <a:gdLst/>
              <a:ahLst/>
              <a:cxnLst/>
              <a:rect l="l" t="t" r="r" b="b"/>
              <a:pathLst>
                <a:path w="3326024" h="755018">
                  <a:moveTo>
                    <a:pt x="31266" y="0"/>
                  </a:moveTo>
                  <a:lnTo>
                    <a:pt x="3294759" y="0"/>
                  </a:lnTo>
                  <a:cubicBezTo>
                    <a:pt x="3303051" y="0"/>
                    <a:pt x="3311003" y="3294"/>
                    <a:pt x="3316867" y="9157"/>
                  </a:cubicBezTo>
                  <a:cubicBezTo>
                    <a:pt x="3322730" y="15021"/>
                    <a:pt x="3326024" y="22973"/>
                    <a:pt x="3326024" y="31266"/>
                  </a:cubicBezTo>
                  <a:lnTo>
                    <a:pt x="3326024" y="723753"/>
                  </a:lnTo>
                  <a:cubicBezTo>
                    <a:pt x="3326024" y="741020"/>
                    <a:pt x="3312026" y="755018"/>
                    <a:pt x="3294759" y="755018"/>
                  </a:cubicBezTo>
                  <a:lnTo>
                    <a:pt x="31266" y="755018"/>
                  </a:lnTo>
                  <a:cubicBezTo>
                    <a:pt x="22973" y="755018"/>
                    <a:pt x="15021" y="751724"/>
                    <a:pt x="9157" y="745861"/>
                  </a:cubicBezTo>
                  <a:cubicBezTo>
                    <a:pt x="3294" y="739998"/>
                    <a:pt x="0" y="732045"/>
                    <a:pt x="0" y="723753"/>
                  </a:cubicBezTo>
                  <a:lnTo>
                    <a:pt x="0" y="31266"/>
                  </a:lnTo>
                  <a:cubicBezTo>
                    <a:pt x="0" y="22973"/>
                    <a:pt x="3294" y="15021"/>
                    <a:pt x="9157" y="9157"/>
                  </a:cubicBezTo>
                  <a:cubicBezTo>
                    <a:pt x="15021" y="3294"/>
                    <a:pt x="22973" y="0"/>
                    <a:pt x="31266"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3326024" cy="79311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22890" y="339935"/>
            <a:ext cx="17525669" cy="6556305"/>
          </a:xfrm>
          <a:custGeom>
            <a:avLst/>
            <a:gdLst/>
            <a:ahLst/>
            <a:cxnLst/>
            <a:rect l="l" t="t" r="r" b="b"/>
            <a:pathLst>
              <a:path w="17525669" h="6556305">
                <a:moveTo>
                  <a:pt x="0" y="0"/>
                </a:moveTo>
                <a:lnTo>
                  <a:pt x="17525668" y="0"/>
                </a:lnTo>
                <a:lnTo>
                  <a:pt x="17525668" y="6556305"/>
                </a:lnTo>
                <a:lnTo>
                  <a:pt x="0" y="6556305"/>
                </a:lnTo>
                <a:lnTo>
                  <a:pt x="0" y="0"/>
                </a:lnTo>
                <a:close/>
              </a:path>
            </a:pathLst>
          </a:custGeom>
          <a:blipFill>
            <a:blip r:embed="rId8"/>
            <a:stretch>
              <a:fillRect l="-1196" r="-1196"/>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36688" y="-173872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Freeform 5"/>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1297457" y="23760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grpSp>
        <p:nvGrpSpPr>
          <p:cNvPr id="7" name="Group 7"/>
          <p:cNvGrpSpPr/>
          <p:nvPr/>
        </p:nvGrpSpPr>
        <p:grpSpPr>
          <a:xfrm>
            <a:off x="14175423" y="466316"/>
            <a:ext cx="3769521" cy="1124768"/>
            <a:chOff x="0" y="0"/>
            <a:chExt cx="1669404" cy="498125"/>
          </a:xfrm>
        </p:grpSpPr>
        <p:sp>
          <p:nvSpPr>
            <p:cNvPr id="8" name="Freeform 8"/>
            <p:cNvSpPr/>
            <p:nvPr/>
          </p:nvSpPr>
          <p:spPr>
            <a:xfrm>
              <a:off x="0" y="0"/>
              <a:ext cx="1669404" cy="498125"/>
            </a:xfrm>
            <a:custGeom>
              <a:avLst/>
              <a:gdLst/>
              <a:ahLst/>
              <a:cxnLst/>
              <a:rect l="l" t="t" r="r" b="b"/>
              <a:pathLst>
                <a:path w="1669404" h="498125">
                  <a:moveTo>
                    <a:pt x="104745" y="0"/>
                  </a:moveTo>
                  <a:lnTo>
                    <a:pt x="1564659" y="0"/>
                  </a:lnTo>
                  <a:cubicBezTo>
                    <a:pt x="1592439" y="0"/>
                    <a:pt x="1619081" y="11036"/>
                    <a:pt x="1638725" y="30679"/>
                  </a:cubicBezTo>
                  <a:cubicBezTo>
                    <a:pt x="1658368" y="50323"/>
                    <a:pt x="1669404" y="76965"/>
                    <a:pt x="1669404" y="104745"/>
                  </a:cubicBezTo>
                  <a:lnTo>
                    <a:pt x="1669404" y="393380"/>
                  </a:lnTo>
                  <a:cubicBezTo>
                    <a:pt x="1669404" y="421160"/>
                    <a:pt x="1658368" y="447802"/>
                    <a:pt x="1638725" y="467446"/>
                  </a:cubicBezTo>
                  <a:cubicBezTo>
                    <a:pt x="1619081" y="487089"/>
                    <a:pt x="1592439" y="498125"/>
                    <a:pt x="1564659" y="498125"/>
                  </a:cubicBezTo>
                  <a:lnTo>
                    <a:pt x="104745" y="498125"/>
                  </a:lnTo>
                  <a:cubicBezTo>
                    <a:pt x="76965" y="498125"/>
                    <a:pt x="50323" y="487089"/>
                    <a:pt x="30679" y="467446"/>
                  </a:cubicBezTo>
                  <a:cubicBezTo>
                    <a:pt x="11036" y="447802"/>
                    <a:pt x="0" y="421160"/>
                    <a:pt x="0" y="393380"/>
                  </a:cubicBezTo>
                  <a:lnTo>
                    <a:pt x="0" y="104745"/>
                  </a:lnTo>
                  <a:cubicBezTo>
                    <a:pt x="0" y="76965"/>
                    <a:pt x="11036" y="50323"/>
                    <a:pt x="30679" y="30679"/>
                  </a:cubicBezTo>
                  <a:cubicBezTo>
                    <a:pt x="50323" y="11036"/>
                    <a:pt x="76965" y="0"/>
                    <a:pt x="104745" y="0"/>
                  </a:cubicBezTo>
                  <a:close/>
                </a:path>
              </a:pathLst>
            </a:custGeom>
            <a:solidFill>
              <a:srgbClr val="000000">
                <a:alpha val="0"/>
              </a:srgbClr>
            </a:solidFill>
            <a:ln w="38100" cap="rnd">
              <a:solidFill>
                <a:srgbClr val="FF3131"/>
              </a:solidFill>
              <a:prstDash val="solid"/>
              <a:round/>
            </a:ln>
          </p:spPr>
        </p:sp>
        <p:sp>
          <p:nvSpPr>
            <p:cNvPr id="9" name="TextBox 9"/>
            <p:cNvSpPr txBox="1"/>
            <p:nvPr/>
          </p:nvSpPr>
          <p:spPr>
            <a:xfrm>
              <a:off x="0" y="-38100"/>
              <a:ext cx="1669404" cy="5362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4480252" y="765099"/>
            <a:ext cx="3080332" cy="536727"/>
          </a:xfrm>
          <a:prstGeom prst="rect">
            <a:avLst/>
          </a:prstGeom>
        </p:spPr>
        <p:txBody>
          <a:bodyPr lIns="0" tIns="0" rIns="0" bIns="0" rtlCol="0" anchor="t">
            <a:spAutoFit/>
          </a:bodyPr>
          <a:lstStyle/>
          <a:p>
            <a:pPr marL="0" lvl="1" indent="0" algn="l">
              <a:lnSpc>
                <a:spcPts val="4233"/>
              </a:lnSpc>
            </a:pPr>
            <a:r>
              <a:rPr lang="en-US" sz="3618" spc="-50">
                <a:solidFill>
                  <a:srgbClr val="00694C"/>
                </a:solidFill>
                <a:latin typeface="Helvetica World"/>
              </a:rPr>
              <a:t>Tasks: Analysis</a:t>
            </a:r>
          </a:p>
        </p:txBody>
      </p:sp>
      <p:sp>
        <p:nvSpPr>
          <p:cNvPr id="11" name="TextBox 11"/>
          <p:cNvSpPr txBox="1"/>
          <p:nvPr/>
        </p:nvSpPr>
        <p:spPr>
          <a:xfrm>
            <a:off x="2606800" y="3572502"/>
            <a:ext cx="13413618" cy="2135124"/>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Which car features are most important in determining a car's price? </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Task: Use regression analysis to identify the variables that have the strongest relationship with a car's price. Then create a bar chart that shows the coefficient values for each variable to visualize their relative importance.</a:t>
            </a:r>
          </a:p>
        </p:txBody>
      </p:sp>
      <p:grpSp>
        <p:nvGrpSpPr>
          <p:cNvPr id="12" name="Group 12"/>
          <p:cNvGrpSpPr/>
          <p:nvPr/>
        </p:nvGrpSpPr>
        <p:grpSpPr>
          <a:xfrm>
            <a:off x="2397426" y="3132268"/>
            <a:ext cx="13832366" cy="3101968"/>
            <a:chOff x="0" y="0"/>
            <a:chExt cx="3643092" cy="816979"/>
          </a:xfrm>
        </p:grpSpPr>
        <p:sp>
          <p:nvSpPr>
            <p:cNvPr id="13" name="Freeform 13"/>
            <p:cNvSpPr/>
            <p:nvPr/>
          </p:nvSpPr>
          <p:spPr>
            <a:xfrm>
              <a:off x="0" y="0"/>
              <a:ext cx="3643092" cy="816979"/>
            </a:xfrm>
            <a:custGeom>
              <a:avLst/>
              <a:gdLst/>
              <a:ahLst/>
              <a:cxnLst/>
              <a:rect l="l" t="t" r="r" b="b"/>
              <a:pathLst>
                <a:path w="3643092" h="816979">
                  <a:moveTo>
                    <a:pt x="28544" y="0"/>
                  </a:moveTo>
                  <a:lnTo>
                    <a:pt x="3614548" y="0"/>
                  </a:lnTo>
                  <a:cubicBezTo>
                    <a:pt x="3622118" y="0"/>
                    <a:pt x="3629379" y="3007"/>
                    <a:pt x="3634732" y="8360"/>
                  </a:cubicBezTo>
                  <a:cubicBezTo>
                    <a:pt x="3640085" y="13714"/>
                    <a:pt x="3643092" y="20974"/>
                    <a:pt x="3643092" y="28544"/>
                  </a:cubicBezTo>
                  <a:lnTo>
                    <a:pt x="3643092" y="788435"/>
                  </a:lnTo>
                  <a:cubicBezTo>
                    <a:pt x="3643092" y="804199"/>
                    <a:pt x="3630313" y="816979"/>
                    <a:pt x="3614548" y="816979"/>
                  </a:cubicBezTo>
                  <a:lnTo>
                    <a:pt x="28544" y="816979"/>
                  </a:lnTo>
                  <a:cubicBezTo>
                    <a:pt x="12780" y="816979"/>
                    <a:pt x="0" y="804199"/>
                    <a:pt x="0" y="788435"/>
                  </a:cubicBezTo>
                  <a:lnTo>
                    <a:pt x="0" y="28544"/>
                  </a:lnTo>
                  <a:cubicBezTo>
                    <a:pt x="0" y="12780"/>
                    <a:pt x="12780" y="0"/>
                    <a:pt x="28544" y="0"/>
                  </a:cubicBezTo>
                  <a:close/>
                </a:path>
              </a:pathLst>
            </a:custGeom>
            <a:solidFill>
              <a:srgbClr val="000000">
                <a:alpha val="0"/>
              </a:srgbClr>
            </a:solidFill>
            <a:ln w="19050" cap="rnd">
              <a:solidFill>
                <a:srgbClr val="FF914D"/>
              </a:solidFill>
              <a:prstDash val="solid"/>
              <a:round/>
            </a:ln>
          </p:spPr>
        </p:sp>
        <p:sp>
          <p:nvSpPr>
            <p:cNvPr id="14" name="TextBox 14"/>
            <p:cNvSpPr txBox="1"/>
            <p:nvPr/>
          </p:nvSpPr>
          <p:spPr>
            <a:xfrm>
              <a:off x="0" y="-38100"/>
              <a:ext cx="3643092" cy="855079"/>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629674" y="2128189"/>
            <a:ext cx="1800492" cy="606113"/>
          </a:xfrm>
          <a:prstGeom prst="rect">
            <a:avLst/>
          </a:prstGeom>
        </p:spPr>
        <p:txBody>
          <a:bodyPr lIns="0" tIns="0" rIns="0" bIns="0" rtlCol="0" anchor="t">
            <a:spAutoFit/>
          </a:bodyPr>
          <a:lstStyle/>
          <a:p>
            <a:pPr marL="0" lvl="1" indent="0" algn="l">
              <a:lnSpc>
                <a:spcPts val="4779"/>
              </a:lnSpc>
            </a:pPr>
            <a:r>
              <a:rPr lang="en-US" sz="4084" spc="-57">
                <a:solidFill>
                  <a:srgbClr val="00694C"/>
                </a:solidFill>
                <a:latin typeface="Helvetica World"/>
              </a:rPr>
              <a:t>Tasks 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173200" y="-3779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2279367" y="1942338"/>
            <a:ext cx="5543212" cy="6421374"/>
          </a:xfrm>
          <a:prstGeom prst="rect">
            <a:avLst/>
          </a:prstGeom>
        </p:spPr>
        <p:txBody>
          <a:bodyPr lIns="0" tIns="0" rIns="0" bIns="0" rtlCol="0" anchor="t">
            <a:spAutoFit/>
          </a:bodyPr>
          <a:lstStyle/>
          <a:p>
            <a:pPr marL="0" lvl="1" indent="0" algn="l">
              <a:lnSpc>
                <a:spcPts val="3393"/>
              </a:lnSpc>
            </a:pPr>
            <a:r>
              <a:rPr lang="en-US" sz="2900" spc="-40">
                <a:solidFill>
                  <a:srgbClr val="00694C"/>
                </a:solidFill>
                <a:latin typeface="Muli"/>
              </a:rPr>
              <a:t>The research indicates that the engine cylinders have the highest correlation with a car's pricing, with a coefficient of 6993.27114258087. Conversely, the number of doors shows the least correlation with the price of a car, with a coefficient of -4469.66891049213. This suggests that the price of a car is predominantly influenced by the number of engine cylinders, while the number of doors plays a minor role in determining the price.</a:t>
            </a:r>
          </a:p>
        </p:txBody>
      </p:sp>
      <p:grpSp>
        <p:nvGrpSpPr>
          <p:cNvPr id="8" name="Group 8"/>
          <p:cNvGrpSpPr/>
          <p:nvPr/>
        </p:nvGrpSpPr>
        <p:grpSpPr>
          <a:xfrm>
            <a:off x="12137252" y="1464513"/>
            <a:ext cx="5827441" cy="7357975"/>
            <a:chOff x="0" y="0"/>
            <a:chExt cx="1534799" cy="1937903"/>
          </a:xfrm>
        </p:grpSpPr>
        <p:sp>
          <p:nvSpPr>
            <p:cNvPr id="9" name="Freeform 9"/>
            <p:cNvSpPr/>
            <p:nvPr/>
          </p:nvSpPr>
          <p:spPr>
            <a:xfrm>
              <a:off x="0" y="0"/>
              <a:ext cx="1534799" cy="1937903"/>
            </a:xfrm>
            <a:custGeom>
              <a:avLst/>
              <a:gdLst/>
              <a:ahLst/>
              <a:cxnLst/>
              <a:rect l="l" t="t" r="r" b="b"/>
              <a:pathLst>
                <a:path w="1534799" h="1937903">
                  <a:moveTo>
                    <a:pt x="67755" y="0"/>
                  </a:moveTo>
                  <a:lnTo>
                    <a:pt x="1467044" y="0"/>
                  </a:lnTo>
                  <a:cubicBezTo>
                    <a:pt x="1485014" y="0"/>
                    <a:pt x="1502248" y="7138"/>
                    <a:pt x="1514954" y="19845"/>
                  </a:cubicBezTo>
                  <a:cubicBezTo>
                    <a:pt x="1527661" y="32551"/>
                    <a:pt x="1534799" y="49785"/>
                    <a:pt x="1534799" y="67755"/>
                  </a:cubicBezTo>
                  <a:lnTo>
                    <a:pt x="1534799" y="1870148"/>
                  </a:lnTo>
                  <a:cubicBezTo>
                    <a:pt x="1534799" y="1888118"/>
                    <a:pt x="1527661" y="1905351"/>
                    <a:pt x="1514954" y="1918058"/>
                  </a:cubicBezTo>
                  <a:cubicBezTo>
                    <a:pt x="1502248" y="1930764"/>
                    <a:pt x="1485014" y="1937903"/>
                    <a:pt x="1467044" y="1937903"/>
                  </a:cubicBezTo>
                  <a:lnTo>
                    <a:pt x="67755" y="1937903"/>
                  </a:lnTo>
                  <a:cubicBezTo>
                    <a:pt x="49785" y="1937903"/>
                    <a:pt x="32551" y="1930764"/>
                    <a:pt x="19845" y="1918058"/>
                  </a:cubicBezTo>
                  <a:cubicBezTo>
                    <a:pt x="7138" y="1905351"/>
                    <a:pt x="0" y="1888118"/>
                    <a:pt x="0" y="1870148"/>
                  </a:cubicBezTo>
                  <a:lnTo>
                    <a:pt x="0" y="67755"/>
                  </a:lnTo>
                  <a:cubicBezTo>
                    <a:pt x="0" y="49785"/>
                    <a:pt x="7138" y="32551"/>
                    <a:pt x="19845" y="19845"/>
                  </a:cubicBezTo>
                  <a:cubicBezTo>
                    <a:pt x="32551" y="7138"/>
                    <a:pt x="49785" y="0"/>
                    <a:pt x="67755"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1534799" cy="197600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88814" y="1136212"/>
            <a:ext cx="11684937" cy="8014576"/>
          </a:xfrm>
          <a:custGeom>
            <a:avLst/>
            <a:gdLst/>
            <a:ahLst/>
            <a:cxnLst/>
            <a:rect l="l" t="t" r="r" b="b"/>
            <a:pathLst>
              <a:path w="11684937" h="8014576">
                <a:moveTo>
                  <a:pt x="0" y="0"/>
                </a:moveTo>
                <a:lnTo>
                  <a:pt x="11684937" y="0"/>
                </a:lnTo>
                <a:lnTo>
                  <a:pt x="11684937" y="8014576"/>
                </a:lnTo>
                <a:lnTo>
                  <a:pt x="0" y="8014576"/>
                </a:lnTo>
                <a:lnTo>
                  <a:pt x="0" y="0"/>
                </a:lnTo>
                <a:close/>
              </a:path>
            </a:pathLst>
          </a:custGeom>
          <a:blipFill>
            <a:blip r:embed="rId8"/>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36688" y="-173872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Freeform 5"/>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1297457" y="23760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grpSp>
        <p:nvGrpSpPr>
          <p:cNvPr id="7" name="Group 7"/>
          <p:cNvGrpSpPr/>
          <p:nvPr/>
        </p:nvGrpSpPr>
        <p:grpSpPr>
          <a:xfrm>
            <a:off x="14175423" y="466316"/>
            <a:ext cx="3769521" cy="1124768"/>
            <a:chOff x="0" y="0"/>
            <a:chExt cx="1669404" cy="498125"/>
          </a:xfrm>
        </p:grpSpPr>
        <p:sp>
          <p:nvSpPr>
            <p:cNvPr id="8" name="Freeform 8"/>
            <p:cNvSpPr/>
            <p:nvPr/>
          </p:nvSpPr>
          <p:spPr>
            <a:xfrm>
              <a:off x="0" y="0"/>
              <a:ext cx="1669404" cy="498125"/>
            </a:xfrm>
            <a:custGeom>
              <a:avLst/>
              <a:gdLst/>
              <a:ahLst/>
              <a:cxnLst/>
              <a:rect l="l" t="t" r="r" b="b"/>
              <a:pathLst>
                <a:path w="1669404" h="498125">
                  <a:moveTo>
                    <a:pt x="104745" y="0"/>
                  </a:moveTo>
                  <a:lnTo>
                    <a:pt x="1564659" y="0"/>
                  </a:lnTo>
                  <a:cubicBezTo>
                    <a:pt x="1592439" y="0"/>
                    <a:pt x="1619081" y="11036"/>
                    <a:pt x="1638725" y="30679"/>
                  </a:cubicBezTo>
                  <a:cubicBezTo>
                    <a:pt x="1658368" y="50323"/>
                    <a:pt x="1669404" y="76965"/>
                    <a:pt x="1669404" y="104745"/>
                  </a:cubicBezTo>
                  <a:lnTo>
                    <a:pt x="1669404" y="393380"/>
                  </a:lnTo>
                  <a:cubicBezTo>
                    <a:pt x="1669404" y="421160"/>
                    <a:pt x="1658368" y="447802"/>
                    <a:pt x="1638725" y="467446"/>
                  </a:cubicBezTo>
                  <a:cubicBezTo>
                    <a:pt x="1619081" y="487089"/>
                    <a:pt x="1592439" y="498125"/>
                    <a:pt x="1564659" y="498125"/>
                  </a:cubicBezTo>
                  <a:lnTo>
                    <a:pt x="104745" y="498125"/>
                  </a:lnTo>
                  <a:cubicBezTo>
                    <a:pt x="76965" y="498125"/>
                    <a:pt x="50323" y="487089"/>
                    <a:pt x="30679" y="467446"/>
                  </a:cubicBezTo>
                  <a:cubicBezTo>
                    <a:pt x="11036" y="447802"/>
                    <a:pt x="0" y="421160"/>
                    <a:pt x="0" y="393380"/>
                  </a:cubicBezTo>
                  <a:lnTo>
                    <a:pt x="0" y="104745"/>
                  </a:lnTo>
                  <a:cubicBezTo>
                    <a:pt x="0" y="76965"/>
                    <a:pt x="11036" y="50323"/>
                    <a:pt x="30679" y="30679"/>
                  </a:cubicBezTo>
                  <a:cubicBezTo>
                    <a:pt x="50323" y="11036"/>
                    <a:pt x="76965" y="0"/>
                    <a:pt x="104745" y="0"/>
                  </a:cubicBezTo>
                  <a:close/>
                </a:path>
              </a:pathLst>
            </a:custGeom>
            <a:solidFill>
              <a:srgbClr val="000000">
                <a:alpha val="0"/>
              </a:srgbClr>
            </a:solidFill>
            <a:ln w="38100" cap="rnd">
              <a:solidFill>
                <a:srgbClr val="FF3131"/>
              </a:solidFill>
              <a:prstDash val="solid"/>
              <a:round/>
            </a:ln>
          </p:spPr>
        </p:sp>
        <p:sp>
          <p:nvSpPr>
            <p:cNvPr id="9" name="TextBox 9"/>
            <p:cNvSpPr txBox="1"/>
            <p:nvPr/>
          </p:nvSpPr>
          <p:spPr>
            <a:xfrm>
              <a:off x="0" y="-38100"/>
              <a:ext cx="1669404" cy="5362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4480252" y="765099"/>
            <a:ext cx="3080332" cy="536727"/>
          </a:xfrm>
          <a:prstGeom prst="rect">
            <a:avLst/>
          </a:prstGeom>
        </p:spPr>
        <p:txBody>
          <a:bodyPr lIns="0" tIns="0" rIns="0" bIns="0" rtlCol="0" anchor="t">
            <a:spAutoFit/>
          </a:bodyPr>
          <a:lstStyle/>
          <a:p>
            <a:pPr marL="0" lvl="1" indent="0" algn="l">
              <a:lnSpc>
                <a:spcPts val="4233"/>
              </a:lnSpc>
            </a:pPr>
            <a:r>
              <a:rPr lang="en-US" sz="3618" spc="-50">
                <a:solidFill>
                  <a:srgbClr val="00694C"/>
                </a:solidFill>
                <a:latin typeface="Helvetica World"/>
              </a:rPr>
              <a:t>Tasks: Analysis</a:t>
            </a:r>
          </a:p>
        </p:txBody>
      </p:sp>
      <p:sp>
        <p:nvSpPr>
          <p:cNvPr id="11" name="TextBox 11"/>
          <p:cNvSpPr txBox="1"/>
          <p:nvPr/>
        </p:nvSpPr>
        <p:spPr>
          <a:xfrm>
            <a:off x="2606800" y="3358190"/>
            <a:ext cx="13413618" cy="2563749"/>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How does the average price of a car vary across different manufacturers?</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Task A: Create a pivot table that shows the average price of cars for each manufacturer. </a:t>
            </a:r>
          </a:p>
          <a:p>
            <a:pPr algn="l">
              <a:lnSpc>
                <a:spcPts val="3393"/>
              </a:lnSpc>
            </a:pPr>
            <a:r>
              <a:rPr lang="en-US" sz="2900" spc="-40">
                <a:solidFill>
                  <a:srgbClr val="00694C"/>
                </a:solidFill>
                <a:latin typeface="Muli"/>
              </a:rPr>
              <a:t>Task B: Create a bar chart or a horizontal stacked bar chart that visualizes the relationship between manufacturer and average price.</a:t>
            </a:r>
          </a:p>
        </p:txBody>
      </p:sp>
      <p:grpSp>
        <p:nvGrpSpPr>
          <p:cNvPr id="12" name="Group 12"/>
          <p:cNvGrpSpPr/>
          <p:nvPr/>
        </p:nvGrpSpPr>
        <p:grpSpPr>
          <a:xfrm>
            <a:off x="1948299" y="3079556"/>
            <a:ext cx="13832366" cy="3101968"/>
            <a:chOff x="0" y="0"/>
            <a:chExt cx="3643092" cy="816979"/>
          </a:xfrm>
        </p:grpSpPr>
        <p:sp>
          <p:nvSpPr>
            <p:cNvPr id="13" name="Freeform 13"/>
            <p:cNvSpPr/>
            <p:nvPr/>
          </p:nvSpPr>
          <p:spPr>
            <a:xfrm>
              <a:off x="0" y="0"/>
              <a:ext cx="3643092" cy="816979"/>
            </a:xfrm>
            <a:custGeom>
              <a:avLst/>
              <a:gdLst/>
              <a:ahLst/>
              <a:cxnLst/>
              <a:rect l="l" t="t" r="r" b="b"/>
              <a:pathLst>
                <a:path w="3643092" h="816979">
                  <a:moveTo>
                    <a:pt x="28544" y="0"/>
                  </a:moveTo>
                  <a:lnTo>
                    <a:pt x="3614548" y="0"/>
                  </a:lnTo>
                  <a:cubicBezTo>
                    <a:pt x="3622118" y="0"/>
                    <a:pt x="3629379" y="3007"/>
                    <a:pt x="3634732" y="8360"/>
                  </a:cubicBezTo>
                  <a:cubicBezTo>
                    <a:pt x="3640085" y="13714"/>
                    <a:pt x="3643092" y="20974"/>
                    <a:pt x="3643092" y="28544"/>
                  </a:cubicBezTo>
                  <a:lnTo>
                    <a:pt x="3643092" y="788435"/>
                  </a:lnTo>
                  <a:cubicBezTo>
                    <a:pt x="3643092" y="804199"/>
                    <a:pt x="3630313" y="816979"/>
                    <a:pt x="3614548" y="816979"/>
                  </a:cubicBezTo>
                  <a:lnTo>
                    <a:pt x="28544" y="816979"/>
                  </a:lnTo>
                  <a:cubicBezTo>
                    <a:pt x="12780" y="816979"/>
                    <a:pt x="0" y="804199"/>
                    <a:pt x="0" y="788435"/>
                  </a:cubicBezTo>
                  <a:lnTo>
                    <a:pt x="0" y="28544"/>
                  </a:lnTo>
                  <a:cubicBezTo>
                    <a:pt x="0" y="12780"/>
                    <a:pt x="12780" y="0"/>
                    <a:pt x="28544" y="0"/>
                  </a:cubicBezTo>
                  <a:close/>
                </a:path>
              </a:pathLst>
            </a:custGeom>
            <a:solidFill>
              <a:srgbClr val="000000">
                <a:alpha val="0"/>
              </a:srgbClr>
            </a:solidFill>
            <a:ln w="19050" cap="rnd">
              <a:solidFill>
                <a:srgbClr val="FF914D"/>
              </a:solidFill>
              <a:prstDash val="solid"/>
              <a:round/>
            </a:ln>
          </p:spPr>
        </p:sp>
        <p:sp>
          <p:nvSpPr>
            <p:cNvPr id="14" name="TextBox 14"/>
            <p:cNvSpPr txBox="1"/>
            <p:nvPr/>
          </p:nvSpPr>
          <p:spPr>
            <a:xfrm>
              <a:off x="0" y="-38100"/>
              <a:ext cx="3643092" cy="855079"/>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629674" y="2128189"/>
            <a:ext cx="1800492" cy="606113"/>
          </a:xfrm>
          <a:prstGeom prst="rect">
            <a:avLst/>
          </a:prstGeom>
        </p:spPr>
        <p:txBody>
          <a:bodyPr lIns="0" tIns="0" rIns="0" bIns="0" rtlCol="0" anchor="t">
            <a:spAutoFit/>
          </a:bodyPr>
          <a:lstStyle/>
          <a:p>
            <a:pPr marL="0" lvl="1" indent="0" algn="l">
              <a:lnSpc>
                <a:spcPts val="4779"/>
              </a:lnSpc>
            </a:pPr>
            <a:r>
              <a:rPr lang="en-US" sz="4084" spc="-57">
                <a:solidFill>
                  <a:srgbClr val="00694C"/>
                </a:solidFill>
                <a:latin typeface="Helvetica World"/>
              </a:rPr>
              <a:t>Tasks 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173200" y="-3779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86394" y="2542944"/>
            <a:ext cx="5543212" cy="4706874"/>
          </a:xfrm>
          <a:prstGeom prst="rect">
            <a:avLst/>
          </a:prstGeom>
        </p:spPr>
        <p:txBody>
          <a:bodyPr lIns="0" tIns="0" rIns="0" bIns="0" rtlCol="0" anchor="t">
            <a:spAutoFit/>
          </a:bodyPr>
          <a:lstStyle/>
          <a:p>
            <a:pPr marL="0" lvl="1" indent="0" algn="l">
              <a:lnSpc>
                <a:spcPts val="3393"/>
              </a:lnSpc>
            </a:pPr>
            <a:r>
              <a:rPr lang="en-US" sz="2900" spc="-40">
                <a:solidFill>
                  <a:srgbClr val="00694C"/>
                </a:solidFill>
                <a:latin typeface="Muli"/>
              </a:rPr>
              <a:t>The data clearly indicates that Bugatti holds the top position among all brands, boasting the highest average price of $1,757,223. Maybach follows suit with an average price of $546,221. This information can prove to be immensely beneficial for car manufacturers in terms of their pricing and positioning endeavors.</a:t>
            </a:r>
          </a:p>
        </p:txBody>
      </p:sp>
      <p:grpSp>
        <p:nvGrpSpPr>
          <p:cNvPr id="8" name="Group 8"/>
          <p:cNvGrpSpPr/>
          <p:nvPr/>
        </p:nvGrpSpPr>
        <p:grpSpPr>
          <a:xfrm>
            <a:off x="44280" y="2170283"/>
            <a:ext cx="5827441" cy="5540082"/>
            <a:chOff x="0" y="0"/>
            <a:chExt cx="1534799" cy="1459116"/>
          </a:xfrm>
        </p:grpSpPr>
        <p:sp>
          <p:nvSpPr>
            <p:cNvPr id="9" name="Freeform 9"/>
            <p:cNvSpPr/>
            <p:nvPr/>
          </p:nvSpPr>
          <p:spPr>
            <a:xfrm>
              <a:off x="0" y="0"/>
              <a:ext cx="1534799" cy="1459116"/>
            </a:xfrm>
            <a:custGeom>
              <a:avLst/>
              <a:gdLst/>
              <a:ahLst/>
              <a:cxnLst/>
              <a:rect l="l" t="t" r="r" b="b"/>
              <a:pathLst>
                <a:path w="1534799" h="1459116">
                  <a:moveTo>
                    <a:pt x="67755" y="0"/>
                  </a:moveTo>
                  <a:lnTo>
                    <a:pt x="1467044" y="0"/>
                  </a:lnTo>
                  <a:cubicBezTo>
                    <a:pt x="1485014" y="0"/>
                    <a:pt x="1502248" y="7138"/>
                    <a:pt x="1514954" y="19845"/>
                  </a:cubicBezTo>
                  <a:cubicBezTo>
                    <a:pt x="1527661" y="32551"/>
                    <a:pt x="1534799" y="49785"/>
                    <a:pt x="1534799" y="67755"/>
                  </a:cubicBezTo>
                  <a:lnTo>
                    <a:pt x="1534799" y="1391361"/>
                  </a:lnTo>
                  <a:cubicBezTo>
                    <a:pt x="1534799" y="1409331"/>
                    <a:pt x="1527661" y="1426565"/>
                    <a:pt x="1514954" y="1439271"/>
                  </a:cubicBezTo>
                  <a:cubicBezTo>
                    <a:pt x="1502248" y="1451978"/>
                    <a:pt x="1485014" y="1459116"/>
                    <a:pt x="1467044" y="1459116"/>
                  </a:cubicBezTo>
                  <a:lnTo>
                    <a:pt x="67755" y="1459116"/>
                  </a:lnTo>
                  <a:cubicBezTo>
                    <a:pt x="49785" y="1459116"/>
                    <a:pt x="32551" y="1451978"/>
                    <a:pt x="19845" y="1439271"/>
                  </a:cubicBezTo>
                  <a:cubicBezTo>
                    <a:pt x="7138" y="1426565"/>
                    <a:pt x="0" y="1409331"/>
                    <a:pt x="0" y="1391361"/>
                  </a:cubicBezTo>
                  <a:lnTo>
                    <a:pt x="0" y="67755"/>
                  </a:lnTo>
                  <a:cubicBezTo>
                    <a:pt x="0" y="49785"/>
                    <a:pt x="7138" y="32551"/>
                    <a:pt x="19845" y="19845"/>
                  </a:cubicBezTo>
                  <a:cubicBezTo>
                    <a:pt x="32551" y="7138"/>
                    <a:pt x="49785" y="0"/>
                    <a:pt x="67755"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1534799" cy="1497216"/>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919472" y="1174379"/>
            <a:ext cx="12368528" cy="7818227"/>
          </a:xfrm>
          <a:custGeom>
            <a:avLst/>
            <a:gdLst/>
            <a:ahLst/>
            <a:cxnLst/>
            <a:rect l="l" t="t" r="r" b="b"/>
            <a:pathLst>
              <a:path w="12368528" h="7818227">
                <a:moveTo>
                  <a:pt x="0" y="0"/>
                </a:moveTo>
                <a:lnTo>
                  <a:pt x="12368528" y="0"/>
                </a:lnTo>
                <a:lnTo>
                  <a:pt x="12368528" y="7818227"/>
                </a:lnTo>
                <a:lnTo>
                  <a:pt x="0" y="7818227"/>
                </a:lnTo>
                <a:lnTo>
                  <a:pt x="0" y="0"/>
                </a:lnTo>
                <a:close/>
              </a:path>
            </a:pathLst>
          </a:custGeom>
          <a:blipFill>
            <a:blip r:embed="rId8"/>
            <a:stretch>
              <a:fillRect t="-1525" b="-1525"/>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36688" y="-173872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Freeform 5"/>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1297457" y="23760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grpSp>
        <p:nvGrpSpPr>
          <p:cNvPr id="7" name="Group 7"/>
          <p:cNvGrpSpPr/>
          <p:nvPr/>
        </p:nvGrpSpPr>
        <p:grpSpPr>
          <a:xfrm>
            <a:off x="14175423" y="466316"/>
            <a:ext cx="3769521" cy="1124768"/>
            <a:chOff x="0" y="0"/>
            <a:chExt cx="1669404" cy="498125"/>
          </a:xfrm>
        </p:grpSpPr>
        <p:sp>
          <p:nvSpPr>
            <p:cNvPr id="8" name="Freeform 8"/>
            <p:cNvSpPr/>
            <p:nvPr/>
          </p:nvSpPr>
          <p:spPr>
            <a:xfrm>
              <a:off x="0" y="0"/>
              <a:ext cx="1669404" cy="498125"/>
            </a:xfrm>
            <a:custGeom>
              <a:avLst/>
              <a:gdLst/>
              <a:ahLst/>
              <a:cxnLst/>
              <a:rect l="l" t="t" r="r" b="b"/>
              <a:pathLst>
                <a:path w="1669404" h="498125">
                  <a:moveTo>
                    <a:pt x="104745" y="0"/>
                  </a:moveTo>
                  <a:lnTo>
                    <a:pt x="1564659" y="0"/>
                  </a:lnTo>
                  <a:cubicBezTo>
                    <a:pt x="1592439" y="0"/>
                    <a:pt x="1619081" y="11036"/>
                    <a:pt x="1638725" y="30679"/>
                  </a:cubicBezTo>
                  <a:cubicBezTo>
                    <a:pt x="1658368" y="50323"/>
                    <a:pt x="1669404" y="76965"/>
                    <a:pt x="1669404" y="104745"/>
                  </a:cubicBezTo>
                  <a:lnTo>
                    <a:pt x="1669404" y="393380"/>
                  </a:lnTo>
                  <a:cubicBezTo>
                    <a:pt x="1669404" y="421160"/>
                    <a:pt x="1658368" y="447802"/>
                    <a:pt x="1638725" y="467446"/>
                  </a:cubicBezTo>
                  <a:cubicBezTo>
                    <a:pt x="1619081" y="487089"/>
                    <a:pt x="1592439" y="498125"/>
                    <a:pt x="1564659" y="498125"/>
                  </a:cubicBezTo>
                  <a:lnTo>
                    <a:pt x="104745" y="498125"/>
                  </a:lnTo>
                  <a:cubicBezTo>
                    <a:pt x="76965" y="498125"/>
                    <a:pt x="50323" y="487089"/>
                    <a:pt x="30679" y="467446"/>
                  </a:cubicBezTo>
                  <a:cubicBezTo>
                    <a:pt x="11036" y="447802"/>
                    <a:pt x="0" y="421160"/>
                    <a:pt x="0" y="393380"/>
                  </a:cubicBezTo>
                  <a:lnTo>
                    <a:pt x="0" y="104745"/>
                  </a:lnTo>
                  <a:cubicBezTo>
                    <a:pt x="0" y="76965"/>
                    <a:pt x="11036" y="50323"/>
                    <a:pt x="30679" y="30679"/>
                  </a:cubicBezTo>
                  <a:cubicBezTo>
                    <a:pt x="50323" y="11036"/>
                    <a:pt x="76965" y="0"/>
                    <a:pt x="104745" y="0"/>
                  </a:cubicBezTo>
                  <a:close/>
                </a:path>
              </a:pathLst>
            </a:custGeom>
            <a:solidFill>
              <a:srgbClr val="000000">
                <a:alpha val="0"/>
              </a:srgbClr>
            </a:solidFill>
            <a:ln w="38100" cap="rnd">
              <a:solidFill>
                <a:srgbClr val="FF3131"/>
              </a:solidFill>
              <a:prstDash val="solid"/>
              <a:round/>
            </a:ln>
          </p:spPr>
        </p:sp>
        <p:sp>
          <p:nvSpPr>
            <p:cNvPr id="9" name="TextBox 9"/>
            <p:cNvSpPr txBox="1"/>
            <p:nvPr/>
          </p:nvSpPr>
          <p:spPr>
            <a:xfrm>
              <a:off x="0" y="-38100"/>
              <a:ext cx="1669404" cy="5362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4480252" y="765099"/>
            <a:ext cx="3080332" cy="536727"/>
          </a:xfrm>
          <a:prstGeom prst="rect">
            <a:avLst/>
          </a:prstGeom>
        </p:spPr>
        <p:txBody>
          <a:bodyPr lIns="0" tIns="0" rIns="0" bIns="0" rtlCol="0" anchor="t">
            <a:spAutoFit/>
          </a:bodyPr>
          <a:lstStyle/>
          <a:p>
            <a:pPr marL="0" lvl="1" indent="0" algn="l">
              <a:lnSpc>
                <a:spcPts val="4233"/>
              </a:lnSpc>
            </a:pPr>
            <a:r>
              <a:rPr lang="en-US" sz="3618" spc="-50">
                <a:solidFill>
                  <a:srgbClr val="00694C"/>
                </a:solidFill>
                <a:latin typeface="Helvetica World"/>
              </a:rPr>
              <a:t>Tasks: Analysis</a:t>
            </a:r>
          </a:p>
        </p:txBody>
      </p:sp>
      <p:sp>
        <p:nvSpPr>
          <p:cNvPr id="11" name="TextBox 11"/>
          <p:cNvSpPr txBox="1"/>
          <p:nvPr/>
        </p:nvSpPr>
        <p:spPr>
          <a:xfrm>
            <a:off x="2437191" y="3572502"/>
            <a:ext cx="13413618" cy="3420999"/>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What is the relationship between fuel efficiency and the number of cylinders in a car's engine?</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Task A: Create a scatter plot with the number of cylinders on the x-axis and highway MPG on the y-axis. Then create a trendline on the scatter plot to visually estimate the slope of the relationship and assess its significance.</a:t>
            </a:r>
          </a:p>
          <a:p>
            <a:pPr algn="l">
              <a:lnSpc>
                <a:spcPts val="3393"/>
              </a:lnSpc>
            </a:pPr>
            <a:r>
              <a:rPr lang="en-US" sz="2900" spc="-40">
                <a:solidFill>
                  <a:srgbClr val="00694C"/>
                </a:solidFill>
                <a:latin typeface="Muli"/>
              </a:rPr>
              <a:t>Task B: Calculate the correlation coefficient between the number of cylinders and highway MPG to quantify the strength and direction of the relationship.</a:t>
            </a:r>
          </a:p>
        </p:txBody>
      </p:sp>
      <p:grpSp>
        <p:nvGrpSpPr>
          <p:cNvPr id="12" name="Group 12"/>
          <p:cNvGrpSpPr/>
          <p:nvPr/>
        </p:nvGrpSpPr>
        <p:grpSpPr>
          <a:xfrm>
            <a:off x="2188052" y="3258177"/>
            <a:ext cx="13832366" cy="4128542"/>
            <a:chOff x="0" y="0"/>
            <a:chExt cx="3643092" cy="1087353"/>
          </a:xfrm>
        </p:grpSpPr>
        <p:sp>
          <p:nvSpPr>
            <p:cNvPr id="13" name="Freeform 13"/>
            <p:cNvSpPr/>
            <p:nvPr/>
          </p:nvSpPr>
          <p:spPr>
            <a:xfrm>
              <a:off x="0" y="0"/>
              <a:ext cx="3643092" cy="1087353"/>
            </a:xfrm>
            <a:custGeom>
              <a:avLst/>
              <a:gdLst/>
              <a:ahLst/>
              <a:cxnLst/>
              <a:rect l="l" t="t" r="r" b="b"/>
              <a:pathLst>
                <a:path w="3643092" h="1087353">
                  <a:moveTo>
                    <a:pt x="28544" y="0"/>
                  </a:moveTo>
                  <a:lnTo>
                    <a:pt x="3614548" y="0"/>
                  </a:lnTo>
                  <a:cubicBezTo>
                    <a:pt x="3622118" y="0"/>
                    <a:pt x="3629379" y="3007"/>
                    <a:pt x="3634732" y="8360"/>
                  </a:cubicBezTo>
                  <a:cubicBezTo>
                    <a:pt x="3640085" y="13714"/>
                    <a:pt x="3643092" y="20974"/>
                    <a:pt x="3643092" y="28544"/>
                  </a:cubicBezTo>
                  <a:lnTo>
                    <a:pt x="3643092" y="1058808"/>
                  </a:lnTo>
                  <a:cubicBezTo>
                    <a:pt x="3643092" y="1074573"/>
                    <a:pt x="3630313" y="1087353"/>
                    <a:pt x="3614548" y="1087353"/>
                  </a:cubicBezTo>
                  <a:lnTo>
                    <a:pt x="28544" y="1087353"/>
                  </a:lnTo>
                  <a:cubicBezTo>
                    <a:pt x="12780" y="1087353"/>
                    <a:pt x="0" y="1074573"/>
                    <a:pt x="0" y="1058808"/>
                  </a:cubicBezTo>
                  <a:lnTo>
                    <a:pt x="0" y="28544"/>
                  </a:lnTo>
                  <a:cubicBezTo>
                    <a:pt x="0" y="12780"/>
                    <a:pt x="12780" y="0"/>
                    <a:pt x="28544" y="0"/>
                  </a:cubicBezTo>
                  <a:close/>
                </a:path>
              </a:pathLst>
            </a:custGeom>
            <a:solidFill>
              <a:srgbClr val="000000">
                <a:alpha val="0"/>
              </a:srgbClr>
            </a:solidFill>
            <a:ln w="19050" cap="rnd">
              <a:solidFill>
                <a:srgbClr val="FF914D"/>
              </a:solidFill>
              <a:prstDash val="solid"/>
              <a:round/>
            </a:ln>
          </p:spPr>
        </p:sp>
        <p:sp>
          <p:nvSpPr>
            <p:cNvPr id="14" name="TextBox 14"/>
            <p:cNvSpPr txBox="1"/>
            <p:nvPr/>
          </p:nvSpPr>
          <p:spPr>
            <a:xfrm>
              <a:off x="0" y="-38100"/>
              <a:ext cx="3643092" cy="112545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629674" y="2128189"/>
            <a:ext cx="1800492" cy="606113"/>
          </a:xfrm>
          <a:prstGeom prst="rect">
            <a:avLst/>
          </a:prstGeom>
        </p:spPr>
        <p:txBody>
          <a:bodyPr lIns="0" tIns="0" rIns="0" bIns="0" rtlCol="0" anchor="t">
            <a:spAutoFit/>
          </a:bodyPr>
          <a:lstStyle/>
          <a:p>
            <a:pPr marL="0" lvl="1" indent="0" algn="l">
              <a:lnSpc>
                <a:spcPts val="4779"/>
              </a:lnSpc>
            </a:pPr>
            <a:r>
              <a:rPr lang="en-US" sz="4084" spc="-57">
                <a:solidFill>
                  <a:srgbClr val="00694C"/>
                </a:solidFill>
                <a:latin typeface="Helvetica World"/>
              </a:rPr>
              <a:t>Tasks 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173200" y="-3779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86394" y="2114319"/>
            <a:ext cx="5543212" cy="5564124"/>
          </a:xfrm>
          <a:prstGeom prst="rect">
            <a:avLst/>
          </a:prstGeom>
        </p:spPr>
        <p:txBody>
          <a:bodyPr lIns="0" tIns="0" rIns="0" bIns="0" rtlCol="0" anchor="t">
            <a:spAutoFit/>
          </a:bodyPr>
          <a:lstStyle/>
          <a:p>
            <a:pPr marL="0" lvl="1" indent="0" algn="l">
              <a:lnSpc>
                <a:spcPts val="3393"/>
              </a:lnSpc>
            </a:pPr>
            <a:r>
              <a:rPr lang="en-US" sz="2900" spc="-40">
                <a:solidFill>
                  <a:srgbClr val="00694C"/>
                </a:solidFill>
                <a:latin typeface="Muli"/>
              </a:rPr>
              <a:t>The investigation establishes a clear negative correlation between the number of engine cylinders and highway MPG. This correlation coefficient, calculated as -0.621605733, quantifies the strength and direction of the relationship. It confirms that as the cylinder count increases, the highway MPG tends to decrease, as evidenced by the automobile with 16 cylinders having the lowest highway MPG of 14.</a:t>
            </a:r>
          </a:p>
        </p:txBody>
      </p:sp>
      <p:grpSp>
        <p:nvGrpSpPr>
          <p:cNvPr id="8" name="Group 8"/>
          <p:cNvGrpSpPr/>
          <p:nvPr/>
        </p:nvGrpSpPr>
        <p:grpSpPr>
          <a:xfrm>
            <a:off x="44280" y="1870865"/>
            <a:ext cx="5827441" cy="6117530"/>
            <a:chOff x="0" y="0"/>
            <a:chExt cx="1534799" cy="1611201"/>
          </a:xfrm>
        </p:grpSpPr>
        <p:sp>
          <p:nvSpPr>
            <p:cNvPr id="9" name="Freeform 9"/>
            <p:cNvSpPr/>
            <p:nvPr/>
          </p:nvSpPr>
          <p:spPr>
            <a:xfrm>
              <a:off x="0" y="0"/>
              <a:ext cx="1534799" cy="1611201"/>
            </a:xfrm>
            <a:custGeom>
              <a:avLst/>
              <a:gdLst/>
              <a:ahLst/>
              <a:cxnLst/>
              <a:rect l="l" t="t" r="r" b="b"/>
              <a:pathLst>
                <a:path w="1534799" h="1611201">
                  <a:moveTo>
                    <a:pt x="67755" y="0"/>
                  </a:moveTo>
                  <a:lnTo>
                    <a:pt x="1467044" y="0"/>
                  </a:lnTo>
                  <a:cubicBezTo>
                    <a:pt x="1485014" y="0"/>
                    <a:pt x="1502248" y="7138"/>
                    <a:pt x="1514954" y="19845"/>
                  </a:cubicBezTo>
                  <a:cubicBezTo>
                    <a:pt x="1527661" y="32551"/>
                    <a:pt x="1534799" y="49785"/>
                    <a:pt x="1534799" y="67755"/>
                  </a:cubicBezTo>
                  <a:lnTo>
                    <a:pt x="1534799" y="1543446"/>
                  </a:lnTo>
                  <a:cubicBezTo>
                    <a:pt x="1534799" y="1580867"/>
                    <a:pt x="1504464" y="1611201"/>
                    <a:pt x="1467044" y="1611201"/>
                  </a:cubicBezTo>
                  <a:lnTo>
                    <a:pt x="67755" y="1611201"/>
                  </a:lnTo>
                  <a:cubicBezTo>
                    <a:pt x="49785" y="1611201"/>
                    <a:pt x="32551" y="1604063"/>
                    <a:pt x="19845" y="1591357"/>
                  </a:cubicBezTo>
                  <a:cubicBezTo>
                    <a:pt x="7138" y="1578650"/>
                    <a:pt x="0" y="1561416"/>
                    <a:pt x="0" y="1543446"/>
                  </a:cubicBezTo>
                  <a:lnTo>
                    <a:pt x="0" y="67755"/>
                  </a:lnTo>
                  <a:cubicBezTo>
                    <a:pt x="0" y="49785"/>
                    <a:pt x="7138" y="32551"/>
                    <a:pt x="19845" y="19845"/>
                  </a:cubicBezTo>
                  <a:cubicBezTo>
                    <a:pt x="32551" y="7138"/>
                    <a:pt x="49785" y="0"/>
                    <a:pt x="67755"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1534799" cy="1649301"/>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021430" y="1648328"/>
            <a:ext cx="12067273" cy="6990344"/>
          </a:xfrm>
          <a:custGeom>
            <a:avLst/>
            <a:gdLst/>
            <a:ahLst/>
            <a:cxnLst/>
            <a:rect l="l" t="t" r="r" b="b"/>
            <a:pathLst>
              <a:path w="12067273" h="6990344">
                <a:moveTo>
                  <a:pt x="0" y="0"/>
                </a:moveTo>
                <a:lnTo>
                  <a:pt x="12067273" y="0"/>
                </a:lnTo>
                <a:lnTo>
                  <a:pt x="12067273" y="6990344"/>
                </a:lnTo>
                <a:lnTo>
                  <a:pt x="0" y="6990344"/>
                </a:lnTo>
                <a:lnTo>
                  <a:pt x="0" y="0"/>
                </a:lnTo>
                <a:close/>
              </a:path>
            </a:pathLst>
          </a:custGeom>
          <a:blipFill>
            <a:blip r:embed="rId8"/>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grpSp>
        <p:nvGrpSpPr>
          <p:cNvPr id="3" name="Group 3"/>
          <p:cNvGrpSpPr/>
          <p:nvPr/>
        </p:nvGrpSpPr>
        <p:grpSpPr>
          <a:xfrm>
            <a:off x="393210" y="2136827"/>
            <a:ext cx="5567649" cy="2148404"/>
            <a:chOff x="0" y="0"/>
            <a:chExt cx="1466377" cy="565835"/>
          </a:xfrm>
        </p:grpSpPr>
        <p:sp>
          <p:nvSpPr>
            <p:cNvPr id="4" name="Freeform 4"/>
            <p:cNvSpPr/>
            <p:nvPr/>
          </p:nvSpPr>
          <p:spPr>
            <a:xfrm>
              <a:off x="0" y="0"/>
              <a:ext cx="1466377" cy="565835"/>
            </a:xfrm>
            <a:custGeom>
              <a:avLst/>
              <a:gdLst/>
              <a:ahLst/>
              <a:cxnLst/>
              <a:rect l="l" t="t" r="r" b="b"/>
              <a:pathLst>
                <a:path w="1466377" h="565835">
                  <a:moveTo>
                    <a:pt x="69526" y="0"/>
                  </a:moveTo>
                  <a:lnTo>
                    <a:pt x="1396851" y="0"/>
                  </a:lnTo>
                  <a:cubicBezTo>
                    <a:pt x="1415290" y="0"/>
                    <a:pt x="1432974" y="7325"/>
                    <a:pt x="1446013" y="20364"/>
                  </a:cubicBezTo>
                  <a:cubicBezTo>
                    <a:pt x="1459052" y="33402"/>
                    <a:pt x="1466377" y="51087"/>
                    <a:pt x="1466377" y="69526"/>
                  </a:cubicBezTo>
                  <a:lnTo>
                    <a:pt x="1466377" y="496309"/>
                  </a:lnTo>
                  <a:cubicBezTo>
                    <a:pt x="1466377" y="534707"/>
                    <a:pt x="1435249" y="565835"/>
                    <a:pt x="1396851" y="565835"/>
                  </a:cubicBezTo>
                  <a:lnTo>
                    <a:pt x="69526" y="565835"/>
                  </a:lnTo>
                  <a:cubicBezTo>
                    <a:pt x="31128" y="565835"/>
                    <a:pt x="0" y="534707"/>
                    <a:pt x="0" y="496309"/>
                  </a:cubicBezTo>
                  <a:lnTo>
                    <a:pt x="0" y="69526"/>
                  </a:lnTo>
                  <a:cubicBezTo>
                    <a:pt x="0" y="31128"/>
                    <a:pt x="31128" y="0"/>
                    <a:pt x="69526" y="0"/>
                  </a:cubicBezTo>
                  <a:close/>
                </a:path>
              </a:pathLst>
            </a:custGeom>
            <a:solidFill>
              <a:srgbClr val="000000">
                <a:alpha val="0"/>
              </a:srgbClr>
            </a:solidFill>
            <a:ln w="95250" cap="rnd">
              <a:solidFill>
                <a:srgbClr val="FF3131"/>
              </a:solidFill>
              <a:prstDash val="solid"/>
              <a:round/>
            </a:ln>
          </p:spPr>
        </p:sp>
        <p:sp>
          <p:nvSpPr>
            <p:cNvPr id="5" name="TextBox 5"/>
            <p:cNvSpPr txBox="1"/>
            <p:nvPr/>
          </p:nvSpPr>
          <p:spPr>
            <a:xfrm>
              <a:off x="0" y="-38100"/>
              <a:ext cx="1466377" cy="60393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639569" y="-249129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7" name="TextBox 7"/>
          <p:cNvSpPr txBox="1"/>
          <p:nvPr/>
        </p:nvSpPr>
        <p:spPr>
          <a:xfrm>
            <a:off x="994063" y="2586444"/>
            <a:ext cx="4174446" cy="1378017"/>
          </a:xfrm>
          <a:prstGeom prst="rect">
            <a:avLst/>
          </a:prstGeom>
        </p:spPr>
        <p:txBody>
          <a:bodyPr lIns="0" tIns="0" rIns="0" bIns="0" rtlCol="0" anchor="t">
            <a:spAutoFit/>
          </a:bodyPr>
          <a:lstStyle/>
          <a:p>
            <a:pPr marL="0" lvl="1" indent="0" algn="ctr">
              <a:lnSpc>
                <a:spcPts val="10745"/>
              </a:lnSpc>
            </a:pPr>
            <a:r>
              <a:rPr lang="en-US" sz="9184" spc="-128">
                <a:solidFill>
                  <a:srgbClr val="00694C"/>
                </a:solidFill>
                <a:latin typeface="Helvetica World"/>
              </a:rPr>
              <a:t>Content</a:t>
            </a:r>
          </a:p>
        </p:txBody>
      </p:sp>
      <p:sp>
        <p:nvSpPr>
          <p:cNvPr id="8" name="Freeform 8"/>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9" name="Freeform 9"/>
          <p:cNvSpPr/>
          <p:nvPr/>
        </p:nvSpPr>
        <p:spPr>
          <a:xfrm>
            <a:off x="761141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10" name="Freeform 10"/>
          <p:cNvSpPr/>
          <p:nvPr/>
        </p:nvSpPr>
        <p:spPr>
          <a:xfrm>
            <a:off x="12387152" y="428523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11" name="Freeform 11"/>
          <p:cNvSpPr/>
          <p:nvPr/>
        </p:nvSpPr>
        <p:spPr>
          <a:xfrm>
            <a:off x="-2785945" y="-687439"/>
            <a:ext cx="19496826" cy="14037714"/>
          </a:xfrm>
          <a:custGeom>
            <a:avLst/>
            <a:gdLst/>
            <a:ahLst/>
            <a:cxnLst/>
            <a:rect l="l" t="t" r="r" b="b"/>
            <a:pathLst>
              <a:path w="19496826" h="14037714">
                <a:moveTo>
                  <a:pt x="0" y="0"/>
                </a:moveTo>
                <a:lnTo>
                  <a:pt x="19496825" y="0"/>
                </a:lnTo>
                <a:lnTo>
                  <a:pt x="19496825" y="14037715"/>
                </a:lnTo>
                <a:lnTo>
                  <a:pt x="0" y="140377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45778" y="7738380"/>
            <a:ext cx="1043767" cy="1323301"/>
          </a:xfrm>
          <a:custGeom>
            <a:avLst/>
            <a:gdLst/>
            <a:ahLst/>
            <a:cxnLst/>
            <a:rect l="l" t="t" r="r" b="b"/>
            <a:pathLst>
              <a:path w="1043767" h="1323301">
                <a:moveTo>
                  <a:pt x="0" y="0"/>
                </a:moveTo>
                <a:lnTo>
                  <a:pt x="1043767" y="0"/>
                </a:lnTo>
                <a:lnTo>
                  <a:pt x="1043767" y="1323301"/>
                </a:lnTo>
                <a:lnTo>
                  <a:pt x="0" y="13233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0500714" y="6896240"/>
            <a:ext cx="828946" cy="1050949"/>
          </a:xfrm>
          <a:custGeom>
            <a:avLst/>
            <a:gdLst/>
            <a:ahLst/>
            <a:cxnLst/>
            <a:rect l="l" t="t" r="r" b="b"/>
            <a:pathLst>
              <a:path w="828946" h="1050949">
                <a:moveTo>
                  <a:pt x="0" y="0"/>
                </a:moveTo>
                <a:lnTo>
                  <a:pt x="828946" y="0"/>
                </a:lnTo>
                <a:lnTo>
                  <a:pt x="828946" y="1050949"/>
                </a:lnTo>
                <a:lnTo>
                  <a:pt x="0" y="10509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5466876" y="4169253"/>
            <a:ext cx="756735" cy="959399"/>
          </a:xfrm>
          <a:custGeom>
            <a:avLst/>
            <a:gdLst/>
            <a:ahLst/>
            <a:cxnLst/>
            <a:rect l="l" t="t" r="r" b="b"/>
            <a:pathLst>
              <a:path w="756735" h="959399">
                <a:moveTo>
                  <a:pt x="0" y="0"/>
                </a:moveTo>
                <a:lnTo>
                  <a:pt x="756735" y="0"/>
                </a:lnTo>
                <a:lnTo>
                  <a:pt x="756735" y="959399"/>
                </a:lnTo>
                <a:lnTo>
                  <a:pt x="0" y="959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9384641" y="1310096"/>
            <a:ext cx="688334" cy="872678"/>
          </a:xfrm>
          <a:custGeom>
            <a:avLst/>
            <a:gdLst/>
            <a:ahLst/>
            <a:cxnLst/>
            <a:rect l="l" t="t" r="r" b="b"/>
            <a:pathLst>
              <a:path w="688334" h="872678">
                <a:moveTo>
                  <a:pt x="0" y="0"/>
                </a:moveTo>
                <a:lnTo>
                  <a:pt x="688334" y="0"/>
                </a:lnTo>
                <a:lnTo>
                  <a:pt x="688334" y="872679"/>
                </a:lnTo>
                <a:lnTo>
                  <a:pt x="0" y="8726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4159771" y="0"/>
            <a:ext cx="503943" cy="638905"/>
          </a:xfrm>
          <a:custGeom>
            <a:avLst/>
            <a:gdLst/>
            <a:ahLst/>
            <a:cxnLst/>
            <a:rect l="l" t="t" r="r" b="b"/>
            <a:pathLst>
              <a:path w="503943" h="638905">
                <a:moveTo>
                  <a:pt x="0" y="0"/>
                </a:moveTo>
                <a:lnTo>
                  <a:pt x="503942" y="0"/>
                </a:lnTo>
                <a:lnTo>
                  <a:pt x="503942" y="638905"/>
                </a:lnTo>
                <a:lnTo>
                  <a:pt x="0" y="63890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TextBox 17"/>
          <p:cNvSpPr txBox="1"/>
          <p:nvPr/>
        </p:nvSpPr>
        <p:spPr>
          <a:xfrm>
            <a:off x="527387" y="6365034"/>
            <a:ext cx="3764500" cy="1109472"/>
          </a:xfrm>
          <a:prstGeom prst="rect">
            <a:avLst/>
          </a:prstGeom>
        </p:spPr>
        <p:txBody>
          <a:bodyPr lIns="0" tIns="0" rIns="0" bIns="0" rtlCol="0" anchor="t">
            <a:spAutoFit/>
          </a:bodyPr>
          <a:lstStyle/>
          <a:p>
            <a:pPr marL="0" lvl="1" indent="0" algn="ctr">
              <a:lnSpc>
                <a:spcPts val="4328"/>
              </a:lnSpc>
            </a:pPr>
            <a:r>
              <a:rPr lang="en-US" sz="3699" spc="-51">
                <a:solidFill>
                  <a:srgbClr val="00694C"/>
                </a:solidFill>
                <a:latin typeface="Disket Mono"/>
              </a:rPr>
              <a:t>Project Description</a:t>
            </a:r>
          </a:p>
        </p:txBody>
      </p:sp>
      <p:grpSp>
        <p:nvGrpSpPr>
          <p:cNvPr id="18" name="Group 18"/>
          <p:cNvGrpSpPr/>
          <p:nvPr/>
        </p:nvGrpSpPr>
        <p:grpSpPr>
          <a:xfrm>
            <a:off x="379492" y="6263779"/>
            <a:ext cx="4104877" cy="1210727"/>
            <a:chOff x="0" y="0"/>
            <a:chExt cx="1081120" cy="318875"/>
          </a:xfrm>
        </p:grpSpPr>
        <p:sp>
          <p:nvSpPr>
            <p:cNvPr id="19" name="Freeform 19"/>
            <p:cNvSpPr/>
            <p:nvPr/>
          </p:nvSpPr>
          <p:spPr>
            <a:xfrm>
              <a:off x="0" y="0"/>
              <a:ext cx="1081120" cy="318875"/>
            </a:xfrm>
            <a:custGeom>
              <a:avLst/>
              <a:gdLst/>
              <a:ahLst/>
              <a:cxnLst/>
              <a:rect l="l" t="t" r="r" b="b"/>
              <a:pathLst>
                <a:path w="1081120" h="318875">
                  <a:moveTo>
                    <a:pt x="96188" y="0"/>
                  </a:moveTo>
                  <a:lnTo>
                    <a:pt x="984932" y="0"/>
                  </a:lnTo>
                  <a:cubicBezTo>
                    <a:pt x="1010443" y="0"/>
                    <a:pt x="1034909" y="10134"/>
                    <a:pt x="1052947" y="28173"/>
                  </a:cubicBezTo>
                  <a:cubicBezTo>
                    <a:pt x="1070986" y="46211"/>
                    <a:pt x="1081120" y="70677"/>
                    <a:pt x="1081120" y="96188"/>
                  </a:cubicBezTo>
                  <a:lnTo>
                    <a:pt x="1081120" y="222687"/>
                  </a:lnTo>
                  <a:cubicBezTo>
                    <a:pt x="1081120" y="248198"/>
                    <a:pt x="1070986" y="272663"/>
                    <a:pt x="1052947" y="290702"/>
                  </a:cubicBezTo>
                  <a:cubicBezTo>
                    <a:pt x="1034909" y="308741"/>
                    <a:pt x="1010443" y="318875"/>
                    <a:pt x="984932" y="318875"/>
                  </a:cubicBezTo>
                  <a:lnTo>
                    <a:pt x="96188" y="318875"/>
                  </a:lnTo>
                  <a:cubicBezTo>
                    <a:pt x="70677" y="318875"/>
                    <a:pt x="46211" y="308741"/>
                    <a:pt x="28173" y="290702"/>
                  </a:cubicBezTo>
                  <a:cubicBezTo>
                    <a:pt x="10134" y="272663"/>
                    <a:pt x="0" y="248198"/>
                    <a:pt x="0" y="222687"/>
                  </a:cubicBezTo>
                  <a:lnTo>
                    <a:pt x="0" y="96188"/>
                  </a:lnTo>
                  <a:cubicBezTo>
                    <a:pt x="0" y="70677"/>
                    <a:pt x="10134" y="46211"/>
                    <a:pt x="28173" y="28173"/>
                  </a:cubicBezTo>
                  <a:cubicBezTo>
                    <a:pt x="46211" y="10134"/>
                    <a:pt x="70677" y="0"/>
                    <a:pt x="96188" y="0"/>
                  </a:cubicBezTo>
                  <a:close/>
                </a:path>
              </a:pathLst>
            </a:custGeom>
            <a:solidFill>
              <a:srgbClr val="000000">
                <a:alpha val="0"/>
              </a:srgbClr>
            </a:solidFill>
            <a:ln w="19050" cap="rnd">
              <a:solidFill>
                <a:srgbClr val="FF3131"/>
              </a:solidFill>
              <a:prstDash val="solid"/>
              <a:round/>
            </a:ln>
          </p:spPr>
        </p:sp>
        <p:sp>
          <p:nvSpPr>
            <p:cNvPr id="20" name="TextBox 20"/>
            <p:cNvSpPr txBox="1"/>
            <p:nvPr/>
          </p:nvSpPr>
          <p:spPr>
            <a:xfrm>
              <a:off x="0" y="-38100"/>
              <a:ext cx="1081120" cy="356975"/>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9143173" y="6010512"/>
            <a:ext cx="2670246" cy="566547"/>
          </a:xfrm>
          <a:prstGeom prst="rect">
            <a:avLst/>
          </a:prstGeom>
        </p:spPr>
        <p:txBody>
          <a:bodyPr lIns="0" tIns="0" rIns="0" bIns="0" rtlCol="0" anchor="t">
            <a:spAutoFit/>
          </a:bodyPr>
          <a:lstStyle/>
          <a:p>
            <a:pPr marL="0" lvl="1" indent="0" algn="ctr">
              <a:lnSpc>
                <a:spcPts val="4328"/>
              </a:lnSpc>
            </a:pPr>
            <a:r>
              <a:rPr lang="en-US" sz="3699" spc="-51">
                <a:solidFill>
                  <a:srgbClr val="00694C"/>
                </a:solidFill>
                <a:latin typeface="Disket Mono"/>
              </a:rPr>
              <a:t>Approach</a:t>
            </a:r>
          </a:p>
        </p:txBody>
      </p:sp>
      <p:grpSp>
        <p:nvGrpSpPr>
          <p:cNvPr id="22" name="Group 22"/>
          <p:cNvGrpSpPr/>
          <p:nvPr/>
        </p:nvGrpSpPr>
        <p:grpSpPr>
          <a:xfrm>
            <a:off x="8957334" y="5902159"/>
            <a:ext cx="3086760" cy="858518"/>
            <a:chOff x="0" y="0"/>
            <a:chExt cx="812974" cy="226112"/>
          </a:xfrm>
        </p:grpSpPr>
        <p:sp>
          <p:nvSpPr>
            <p:cNvPr id="23" name="Freeform 23"/>
            <p:cNvSpPr/>
            <p:nvPr/>
          </p:nvSpPr>
          <p:spPr>
            <a:xfrm>
              <a:off x="0" y="0"/>
              <a:ext cx="812974" cy="226112"/>
            </a:xfrm>
            <a:custGeom>
              <a:avLst/>
              <a:gdLst/>
              <a:ahLst/>
              <a:cxnLst/>
              <a:rect l="l" t="t" r="r" b="b"/>
              <a:pathLst>
                <a:path w="812974" h="226112">
                  <a:moveTo>
                    <a:pt x="113056" y="0"/>
                  </a:moveTo>
                  <a:lnTo>
                    <a:pt x="699918" y="0"/>
                  </a:lnTo>
                  <a:cubicBezTo>
                    <a:pt x="762357" y="0"/>
                    <a:pt x="812974" y="50617"/>
                    <a:pt x="812974" y="113056"/>
                  </a:cubicBezTo>
                  <a:lnTo>
                    <a:pt x="812974" y="113056"/>
                  </a:lnTo>
                  <a:cubicBezTo>
                    <a:pt x="812974" y="175495"/>
                    <a:pt x="762357" y="226112"/>
                    <a:pt x="699918" y="226112"/>
                  </a:cubicBezTo>
                  <a:lnTo>
                    <a:pt x="113056" y="226112"/>
                  </a:lnTo>
                  <a:cubicBezTo>
                    <a:pt x="50617" y="226112"/>
                    <a:pt x="0" y="175495"/>
                    <a:pt x="0" y="113056"/>
                  </a:cubicBezTo>
                  <a:lnTo>
                    <a:pt x="0" y="113056"/>
                  </a:lnTo>
                  <a:cubicBezTo>
                    <a:pt x="0" y="50617"/>
                    <a:pt x="50617" y="0"/>
                    <a:pt x="113056" y="0"/>
                  </a:cubicBezTo>
                  <a:close/>
                </a:path>
              </a:pathLst>
            </a:custGeom>
            <a:solidFill>
              <a:srgbClr val="000000">
                <a:alpha val="0"/>
              </a:srgbClr>
            </a:solidFill>
            <a:ln w="19050" cap="rnd">
              <a:solidFill>
                <a:srgbClr val="FF914D"/>
              </a:solidFill>
              <a:prstDash val="solid"/>
              <a:round/>
            </a:ln>
          </p:spPr>
        </p:sp>
        <p:sp>
          <p:nvSpPr>
            <p:cNvPr id="24" name="TextBox 24"/>
            <p:cNvSpPr txBox="1"/>
            <p:nvPr/>
          </p:nvSpPr>
          <p:spPr>
            <a:xfrm>
              <a:off x="0" y="-38100"/>
              <a:ext cx="812974" cy="26421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4797889" y="3059781"/>
            <a:ext cx="3370781" cy="1109472"/>
          </a:xfrm>
          <a:prstGeom prst="rect">
            <a:avLst/>
          </a:prstGeom>
        </p:spPr>
        <p:txBody>
          <a:bodyPr lIns="0" tIns="0" rIns="0" bIns="0" rtlCol="0" anchor="t">
            <a:spAutoFit/>
          </a:bodyPr>
          <a:lstStyle/>
          <a:p>
            <a:pPr marL="0" lvl="1" indent="0" algn="ctr">
              <a:lnSpc>
                <a:spcPts val="4328"/>
              </a:lnSpc>
            </a:pPr>
            <a:r>
              <a:rPr lang="en-US" sz="3699" spc="-51">
                <a:solidFill>
                  <a:srgbClr val="00694C"/>
                </a:solidFill>
                <a:latin typeface="Disket Mono"/>
              </a:rPr>
              <a:t>Tech-Stack Used</a:t>
            </a:r>
          </a:p>
        </p:txBody>
      </p:sp>
      <p:grpSp>
        <p:nvGrpSpPr>
          <p:cNvPr id="26" name="Group 26"/>
          <p:cNvGrpSpPr/>
          <p:nvPr/>
        </p:nvGrpSpPr>
        <p:grpSpPr>
          <a:xfrm>
            <a:off x="14653793" y="3011316"/>
            <a:ext cx="3634207" cy="1157936"/>
            <a:chOff x="0" y="0"/>
            <a:chExt cx="957157" cy="304971"/>
          </a:xfrm>
        </p:grpSpPr>
        <p:sp>
          <p:nvSpPr>
            <p:cNvPr id="27" name="Freeform 27"/>
            <p:cNvSpPr/>
            <p:nvPr/>
          </p:nvSpPr>
          <p:spPr>
            <a:xfrm>
              <a:off x="0" y="0"/>
              <a:ext cx="957157" cy="304971"/>
            </a:xfrm>
            <a:custGeom>
              <a:avLst/>
              <a:gdLst/>
              <a:ahLst/>
              <a:cxnLst/>
              <a:rect l="l" t="t" r="r" b="b"/>
              <a:pathLst>
                <a:path w="957157" h="304971">
                  <a:moveTo>
                    <a:pt x="108645" y="0"/>
                  </a:moveTo>
                  <a:lnTo>
                    <a:pt x="848513" y="0"/>
                  </a:lnTo>
                  <a:cubicBezTo>
                    <a:pt x="877327" y="0"/>
                    <a:pt x="904961" y="11446"/>
                    <a:pt x="925336" y="31821"/>
                  </a:cubicBezTo>
                  <a:cubicBezTo>
                    <a:pt x="945711" y="52196"/>
                    <a:pt x="957157" y="79830"/>
                    <a:pt x="957157" y="108645"/>
                  </a:cubicBezTo>
                  <a:lnTo>
                    <a:pt x="957157" y="196326"/>
                  </a:lnTo>
                  <a:cubicBezTo>
                    <a:pt x="957157" y="256329"/>
                    <a:pt x="908515" y="304971"/>
                    <a:pt x="848513" y="304971"/>
                  </a:cubicBezTo>
                  <a:lnTo>
                    <a:pt x="108645" y="304971"/>
                  </a:lnTo>
                  <a:cubicBezTo>
                    <a:pt x="48642" y="304971"/>
                    <a:pt x="0" y="256329"/>
                    <a:pt x="0" y="196326"/>
                  </a:cubicBezTo>
                  <a:lnTo>
                    <a:pt x="0" y="108645"/>
                  </a:lnTo>
                  <a:cubicBezTo>
                    <a:pt x="0" y="48642"/>
                    <a:pt x="48642" y="0"/>
                    <a:pt x="108645" y="0"/>
                  </a:cubicBezTo>
                  <a:close/>
                </a:path>
              </a:pathLst>
            </a:custGeom>
            <a:solidFill>
              <a:srgbClr val="000000">
                <a:alpha val="0"/>
              </a:srgbClr>
            </a:solidFill>
            <a:ln w="19050" cap="rnd">
              <a:solidFill>
                <a:srgbClr val="57C492"/>
              </a:solidFill>
              <a:prstDash val="solid"/>
              <a:round/>
            </a:ln>
          </p:spPr>
        </p:sp>
        <p:sp>
          <p:nvSpPr>
            <p:cNvPr id="28" name="TextBox 28"/>
            <p:cNvSpPr txBox="1"/>
            <p:nvPr/>
          </p:nvSpPr>
          <p:spPr>
            <a:xfrm>
              <a:off x="0" y="-38100"/>
              <a:ext cx="957157" cy="343071"/>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0207151" y="1036206"/>
            <a:ext cx="2413602" cy="566547"/>
          </a:xfrm>
          <a:prstGeom prst="rect">
            <a:avLst/>
          </a:prstGeom>
        </p:spPr>
        <p:txBody>
          <a:bodyPr lIns="0" tIns="0" rIns="0" bIns="0" rtlCol="0" anchor="t">
            <a:spAutoFit/>
          </a:bodyPr>
          <a:lstStyle/>
          <a:p>
            <a:pPr marL="0" lvl="1" indent="0" algn="ctr">
              <a:lnSpc>
                <a:spcPts val="4328"/>
              </a:lnSpc>
            </a:pPr>
            <a:r>
              <a:rPr lang="en-US" sz="3699" spc="-51">
                <a:solidFill>
                  <a:srgbClr val="00694C"/>
                </a:solidFill>
                <a:latin typeface="Disket Mono"/>
              </a:rPr>
              <a:t>Insight</a:t>
            </a:r>
          </a:p>
        </p:txBody>
      </p:sp>
      <p:grpSp>
        <p:nvGrpSpPr>
          <p:cNvPr id="30" name="Group 30"/>
          <p:cNvGrpSpPr/>
          <p:nvPr/>
        </p:nvGrpSpPr>
        <p:grpSpPr>
          <a:xfrm>
            <a:off x="10207151" y="871625"/>
            <a:ext cx="2573473" cy="874810"/>
            <a:chOff x="0" y="0"/>
            <a:chExt cx="677787" cy="230403"/>
          </a:xfrm>
        </p:grpSpPr>
        <p:sp>
          <p:nvSpPr>
            <p:cNvPr id="31" name="Freeform 31"/>
            <p:cNvSpPr/>
            <p:nvPr/>
          </p:nvSpPr>
          <p:spPr>
            <a:xfrm>
              <a:off x="0" y="0"/>
              <a:ext cx="677787" cy="230403"/>
            </a:xfrm>
            <a:custGeom>
              <a:avLst/>
              <a:gdLst/>
              <a:ahLst/>
              <a:cxnLst/>
              <a:rect l="l" t="t" r="r" b="b"/>
              <a:pathLst>
                <a:path w="677787" h="230403">
                  <a:moveTo>
                    <a:pt x="115201" y="0"/>
                  </a:moveTo>
                  <a:lnTo>
                    <a:pt x="562586" y="0"/>
                  </a:lnTo>
                  <a:cubicBezTo>
                    <a:pt x="593139" y="0"/>
                    <a:pt x="622441" y="12137"/>
                    <a:pt x="644045" y="33742"/>
                  </a:cubicBezTo>
                  <a:cubicBezTo>
                    <a:pt x="665650" y="55346"/>
                    <a:pt x="677787" y="84648"/>
                    <a:pt x="677787" y="115201"/>
                  </a:cubicBezTo>
                  <a:lnTo>
                    <a:pt x="677787" y="115201"/>
                  </a:lnTo>
                  <a:cubicBezTo>
                    <a:pt x="677787" y="178825"/>
                    <a:pt x="626210" y="230403"/>
                    <a:pt x="562586" y="230403"/>
                  </a:cubicBezTo>
                  <a:lnTo>
                    <a:pt x="115201" y="230403"/>
                  </a:lnTo>
                  <a:cubicBezTo>
                    <a:pt x="51577" y="230403"/>
                    <a:pt x="0" y="178825"/>
                    <a:pt x="0" y="115201"/>
                  </a:cubicBezTo>
                  <a:lnTo>
                    <a:pt x="0" y="115201"/>
                  </a:lnTo>
                  <a:cubicBezTo>
                    <a:pt x="0" y="51577"/>
                    <a:pt x="51577" y="0"/>
                    <a:pt x="115201" y="0"/>
                  </a:cubicBezTo>
                  <a:close/>
                </a:path>
              </a:pathLst>
            </a:custGeom>
            <a:solidFill>
              <a:srgbClr val="000000">
                <a:alpha val="0"/>
              </a:srgbClr>
            </a:solidFill>
            <a:ln w="19050" cap="rnd">
              <a:solidFill>
                <a:srgbClr val="FF3131"/>
              </a:solidFill>
              <a:prstDash val="solid"/>
              <a:round/>
            </a:ln>
          </p:spPr>
        </p:sp>
        <p:sp>
          <p:nvSpPr>
            <p:cNvPr id="32" name="TextBox 32"/>
            <p:cNvSpPr txBox="1"/>
            <p:nvPr/>
          </p:nvSpPr>
          <p:spPr>
            <a:xfrm>
              <a:off x="0" y="-38100"/>
              <a:ext cx="677787" cy="268503"/>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4797889" y="305078"/>
            <a:ext cx="2085063" cy="566547"/>
          </a:xfrm>
          <a:prstGeom prst="rect">
            <a:avLst/>
          </a:prstGeom>
        </p:spPr>
        <p:txBody>
          <a:bodyPr lIns="0" tIns="0" rIns="0" bIns="0" rtlCol="0" anchor="t">
            <a:spAutoFit/>
          </a:bodyPr>
          <a:lstStyle/>
          <a:p>
            <a:pPr marL="0" lvl="1" indent="0" algn="ctr">
              <a:lnSpc>
                <a:spcPts val="4328"/>
              </a:lnSpc>
            </a:pPr>
            <a:r>
              <a:rPr lang="en-US" sz="3699" spc="-51">
                <a:solidFill>
                  <a:srgbClr val="00694C"/>
                </a:solidFill>
                <a:latin typeface="Disket Mono"/>
              </a:rPr>
              <a:t>Result</a:t>
            </a:r>
          </a:p>
        </p:txBody>
      </p:sp>
      <p:grpSp>
        <p:nvGrpSpPr>
          <p:cNvPr id="34" name="Group 34"/>
          <p:cNvGrpSpPr/>
          <p:nvPr/>
        </p:nvGrpSpPr>
        <p:grpSpPr>
          <a:xfrm>
            <a:off x="14676135" y="151094"/>
            <a:ext cx="2338216" cy="877606"/>
            <a:chOff x="0" y="0"/>
            <a:chExt cx="615827" cy="231139"/>
          </a:xfrm>
        </p:grpSpPr>
        <p:sp>
          <p:nvSpPr>
            <p:cNvPr id="35" name="Freeform 35"/>
            <p:cNvSpPr/>
            <p:nvPr/>
          </p:nvSpPr>
          <p:spPr>
            <a:xfrm>
              <a:off x="0" y="0"/>
              <a:ext cx="615827" cy="231139"/>
            </a:xfrm>
            <a:custGeom>
              <a:avLst/>
              <a:gdLst/>
              <a:ahLst/>
              <a:cxnLst/>
              <a:rect l="l" t="t" r="r" b="b"/>
              <a:pathLst>
                <a:path w="615827" h="231139">
                  <a:moveTo>
                    <a:pt x="115569" y="0"/>
                  </a:moveTo>
                  <a:lnTo>
                    <a:pt x="500257" y="0"/>
                  </a:lnTo>
                  <a:cubicBezTo>
                    <a:pt x="530908" y="0"/>
                    <a:pt x="560304" y="12176"/>
                    <a:pt x="581977" y="33850"/>
                  </a:cubicBezTo>
                  <a:cubicBezTo>
                    <a:pt x="603651" y="55523"/>
                    <a:pt x="615827" y="84919"/>
                    <a:pt x="615827" y="115569"/>
                  </a:cubicBezTo>
                  <a:lnTo>
                    <a:pt x="615827" y="115569"/>
                  </a:lnTo>
                  <a:cubicBezTo>
                    <a:pt x="615827" y="146220"/>
                    <a:pt x="603651" y="175616"/>
                    <a:pt x="581977" y="197289"/>
                  </a:cubicBezTo>
                  <a:cubicBezTo>
                    <a:pt x="560304" y="218963"/>
                    <a:pt x="530908" y="231139"/>
                    <a:pt x="500257" y="231139"/>
                  </a:cubicBezTo>
                  <a:lnTo>
                    <a:pt x="115569" y="231139"/>
                  </a:lnTo>
                  <a:cubicBezTo>
                    <a:pt x="84919" y="231139"/>
                    <a:pt x="55523" y="218963"/>
                    <a:pt x="33850" y="197289"/>
                  </a:cubicBezTo>
                  <a:cubicBezTo>
                    <a:pt x="12176" y="175616"/>
                    <a:pt x="0" y="146220"/>
                    <a:pt x="0" y="115569"/>
                  </a:cubicBezTo>
                  <a:lnTo>
                    <a:pt x="0" y="115569"/>
                  </a:lnTo>
                  <a:cubicBezTo>
                    <a:pt x="0" y="84919"/>
                    <a:pt x="12176" y="55523"/>
                    <a:pt x="33850" y="33850"/>
                  </a:cubicBezTo>
                  <a:cubicBezTo>
                    <a:pt x="55523" y="12176"/>
                    <a:pt x="84919" y="0"/>
                    <a:pt x="115569" y="0"/>
                  </a:cubicBezTo>
                  <a:close/>
                </a:path>
              </a:pathLst>
            </a:custGeom>
            <a:solidFill>
              <a:srgbClr val="000000">
                <a:alpha val="0"/>
              </a:srgbClr>
            </a:solidFill>
            <a:ln w="19050" cap="rnd">
              <a:solidFill>
                <a:srgbClr val="FF914D"/>
              </a:solidFill>
              <a:prstDash val="solid"/>
              <a:round/>
            </a:ln>
          </p:spPr>
        </p:sp>
        <p:sp>
          <p:nvSpPr>
            <p:cNvPr id="36" name="TextBox 36"/>
            <p:cNvSpPr txBox="1"/>
            <p:nvPr/>
          </p:nvSpPr>
          <p:spPr>
            <a:xfrm>
              <a:off x="0" y="-38100"/>
              <a:ext cx="615827" cy="269239"/>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3144500" y="-281856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5504853" y="198895"/>
            <a:ext cx="7278294" cy="1240026"/>
            <a:chOff x="0" y="0"/>
            <a:chExt cx="2923727" cy="498125"/>
          </a:xfrm>
        </p:grpSpPr>
        <p:sp>
          <p:nvSpPr>
            <p:cNvPr id="8" name="Freeform 8"/>
            <p:cNvSpPr/>
            <p:nvPr/>
          </p:nvSpPr>
          <p:spPr>
            <a:xfrm>
              <a:off x="0" y="0"/>
              <a:ext cx="2923727" cy="498125"/>
            </a:xfrm>
            <a:custGeom>
              <a:avLst/>
              <a:gdLst/>
              <a:ahLst/>
              <a:cxnLst/>
              <a:rect l="l" t="t" r="r" b="b"/>
              <a:pathLst>
                <a:path w="2923727" h="498125">
                  <a:moveTo>
                    <a:pt x="54249" y="0"/>
                  </a:moveTo>
                  <a:lnTo>
                    <a:pt x="2869478" y="0"/>
                  </a:lnTo>
                  <a:cubicBezTo>
                    <a:pt x="2899439" y="0"/>
                    <a:pt x="2923727" y="24288"/>
                    <a:pt x="2923727" y="54249"/>
                  </a:cubicBezTo>
                  <a:lnTo>
                    <a:pt x="2923727" y="443876"/>
                  </a:lnTo>
                  <a:cubicBezTo>
                    <a:pt x="2923727" y="458264"/>
                    <a:pt x="2918011" y="472062"/>
                    <a:pt x="2907837" y="482236"/>
                  </a:cubicBezTo>
                  <a:cubicBezTo>
                    <a:pt x="2897664" y="492409"/>
                    <a:pt x="2883866" y="498125"/>
                    <a:pt x="2869478" y="498125"/>
                  </a:cubicBezTo>
                  <a:lnTo>
                    <a:pt x="54249" y="498125"/>
                  </a:lnTo>
                  <a:cubicBezTo>
                    <a:pt x="24288" y="498125"/>
                    <a:pt x="0" y="473837"/>
                    <a:pt x="0" y="443876"/>
                  </a:cubicBezTo>
                  <a:lnTo>
                    <a:pt x="0" y="54249"/>
                  </a:lnTo>
                  <a:cubicBezTo>
                    <a:pt x="0" y="24288"/>
                    <a:pt x="24288" y="0"/>
                    <a:pt x="54249" y="0"/>
                  </a:cubicBezTo>
                  <a:close/>
                </a:path>
              </a:pathLst>
            </a:custGeom>
            <a:solidFill>
              <a:srgbClr val="000000">
                <a:alpha val="0"/>
              </a:srgbClr>
            </a:solidFill>
            <a:ln w="38100" cap="rnd">
              <a:solidFill>
                <a:srgbClr val="FF3131"/>
              </a:solidFill>
              <a:prstDash val="solid"/>
              <a:round/>
            </a:ln>
          </p:spPr>
        </p:sp>
        <p:sp>
          <p:nvSpPr>
            <p:cNvPr id="9" name="TextBox 9"/>
            <p:cNvSpPr txBox="1"/>
            <p:nvPr/>
          </p:nvSpPr>
          <p:spPr>
            <a:xfrm>
              <a:off x="0" y="-38100"/>
              <a:ext cx="2923727" cy="5362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6170206" y="527318"/>
            <a:ext cx="5947589" cy="592704"/>
          </a:xfrm>
          <a:prstGeom prst="rect">
            <a:avLst/>
          </a:prstGeom>
        </p:spPr>
        <p:txBody>
          <a:bodyPr lIns="0" tIns="0" rIns="0" bIns="0" rtlCol="0" anchor="t">
            <a:spAutoFit/>
          </a:bodyPr>
          <a:lstStyle/>
          <a:p>
            <a:pPr marL="0" lvl="1" indent="0" algn="l">
              <a:lnSpc>
                <a:spcPts val="4667"/>
              </a:lnSpc>
            </a:pPr>
            <a:r>
              <a:rPr lang="en-US" sz="3989" spc="-55">
                <a:solidFill>
                  <a:srgbClr val="00694C"/>
                </a:solidFill>
                <a:latin typeface="Helvetica World"/>
              </a:rPr>
              <a:t>Tasks: Analysis Dashboard</a:t>
            </a:r>
          </a:p>
        </p:txBody>
      </p:sp>
      <p:sp>
        <p:nvSpPr>
          <p:cNvPr id="11" name="Freeform 11"/>
          <p:cNvSpPr/>
          <p:nvPr/>
        </p:nvSpPr>
        <p:spPr>
          <a:xfrm>
            <a:off x="237102" y="2229998"/>
            <a:ext cx="17813796" cy="6362070"/>
          </a:xfrm>
          <a:custGeom>
            <a:avLst/>
            <a:gdLst/>
            <a:ahLst/>
            <a:cxnLst/>
            <a:rect l="l" t="t" r="r" b="b"/>
            <a:pathLst>
              <a:path w="17813796" h="6362070">
                <a:moveTo>
                  <a:pt x="0" y="0"/>
                </a:moveTo>
                <a:lnTo>
                  <a:pt x="17813796" y="0"/>
                </a:lnTo>
                <a:lnTo>
                  <a:pt x="17813796" y="6362070"/>
                </a:lnTo>
                <a:lnTo>
                  <a:pt x="0" y="6362070"/>
                </a:lnTo>
                <a:lnTo>
                  <a:pt x="0" y="0"/>
                </a:lnTo>
                <a:close/>
              </a:path>
            </a:pathLst>
          </a:custGeom>
          <a:blipFill>
            <a:blip r:embed="rId8"/>
            <a:stretch>
              <a:fillRect/>
            </a:stretch>
          </a:blipFill>
        </p:spPr>
      </p:sp>
      <p:grpSp>
        <p:nvGrpSpPr>
          <p:cNvPr id="12" name="Group 12"/>
          <p:cNvGrpSpPr/>
          <p:nvPr/>
        </p:nvGrpSpPr>
        <p:grpSpPr>
          <a:xfrm>
            <a:off x="0" y="1863001"/>
            <a:ext cx="18288000" cy="7206991"/>
            <a:chOff x="0" y="0"/>
            <a:chExt cx="7346380" cy="2895084"/>
          </a:xfrm>
        </p:grpSpPr>
        <p:sp>
          <p:nvSpPr>
            <p:cNvPr id="13" name="Freeform 13"/>
            <p:cNvSpPr/>
            <p:nvPr/>
          </p:nvSpPr>
          <p:spPr>
            <a:xfrm>
              <a:off x="0" y="0"/>
              <a:ext cx="7346379" cy="2895084"/>
            </a:xfrm>
            <a:custGeom>
              <a:avLst/>
              <a:gdLst/>
              <a:ahLst/>
              <a:cxnLst/>
              <a:rect l="l" t="t" r="r" b="b"/>
              <a:pathLst>
                <a:path w="7346379" h="2895084">
                  <a:moveTo>
                    <a:pt x="21590" y="0"/>
                  </a:moveTo>
                  <a:lnTo>
                    <a:pt x="7324789" y="0"/>
                  </a:lnTo>
                  <a:cubicBezTo>
                    <a:pt x="7330515" y="0"/>
                    <a:pt x="7336007" y="2275"/>
                    <a:pt x="7340056" y="6324"/>
                  </a:cubicBezTo>
                  <a:cubicBezTo>
                    <a:pt x="7344105" y="10372"/>
                    <a:pt x="7346379" y="15864"/>
                    <a:pt x="7346379" y="21590"/>
                  </a:cubicBezTo>
                  <a:lnTo>
                    <a:pt x="7346379" y="2873494"/>
                  </a:lnTo>
                  <a:cubicBezTo>
                    <a:pt x="7346379" y="2879220"/>
                    <a:pt x="7344105" y="2884711"/>
                    <a:pt x="7340056" y="2888760"/>
                  </a:cubicBezTo>
                  <a:cubicBezTo>
                    <a:pt x="7336007" y="2892809"/>
                    <a:pt x="7330515" y="2895084"/>
                    <a:pt x="7324789" y="2895084"/>
                  </a:cubicBezTo>
                  <a:lnTo>
                    <a:pt x="21590" y="2895084"/>
                  </a:lnTo>
                  <a:cubicBezTo>
                    <a:pt x="9666" y="2895084"/>
                    <a:pt x="0" y="2885418"/>
                    <a:pt x="0" y="2873494"/>
                  </a:cubicBezTo>
                  <a:lnTo>
                    <a:pt x="0" y="21590"/>
                  </a:lnTo>
                  <a:cubicBezTo>
                    <a:pt x="0" y="9666"/>
                    <a:pt x="9666" y="0"/>
                    <a:pt x="21590" y="0"/>
                  </a:cubicBezTo>
                  <a:close/>
                </a:path>
              </a:pathLst>
            </a:custGeom>
            <a:solidFill>
              <a:srgbClr val="000000">
                <a:alpha val="0"/>
              </a:srgbClr>
            </a:solidFill>
            <a:ln w="38100" cap="rnd">
              <a:solidFill>
                <a:srgbClr val="FF3131"/>
              </a:solidFill>
              <a:prstDash val="solid"/>
              <a:round/>
            </a:ln>
          </p:spPr>
        </p:sp>
        <p:sp>
          <p:nvSpPr>
            <p:cNvPr id="14" name="TextBox 14"/>
            <p:cNvSpPr txBox="1"/>
            <p:nvPr/>
          </p:nvSpPr>
          <p:spPr>
            <a:xfrm>
              <a:off x="0" y="-38100"/>
              <a:ext cx="7346380" cy="2933184"/>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0" y="-94740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Freeform 5"/>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1297457" y="23760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7" name="TextBox 7"/>
          <p:cNvSpPr txBox="1"/>
          <p:nvPr/>
        </p:nvSpPr>
        <p:spPr>
          <a:xfrm>
            <a:off x="2437191" y="5119553"/>
            <a:ext cx="12975066" cy="2563749"/>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How does the distribution of car prices vary by brand and body style?</a:t>
            </a:r>
          </a:p>
          <a:p>
            <a:pPr algn="l">
              <a:lnSpc>
                <a:spcPts val="3393"/>
              </a:lnSpc>
            </a:pPr>
            <a:endParaRPr lang="en-US" sz="2900" spc="-40">
              <a:solidFill>
                <a:srgbClr val="00694C"/>
              </a:solidFill>
              <a:latin typeface="Muli"/>
            </a:endParaRPr>
          </a:p>
          <a:p>
            <a:pPr marL="0" lvl="1" indent="0" algn="l">
              <a:lnSpc>
                <a:spcPts val="3393"/>
              </a:lnSpc>
            </a:pPr>
            <a:r>
              <a:rPr lang="en-US" sz="2900" spc="-40">
                <a:solidFill>
                  <a:srgbClr val="00694C"/>
                </a:solidFill>
                <a:latin typeface="Muli"/>
              </a:rPr>
              <a:t>Utilize a stacked column chart to display the breakdown of car prices based on brand and body style. Enhance interactivity by incorporating filters and slicers. Determine the total Manufacturer's Suggested Retail Price (MSRP) for each brand and body style through the utilization of SUMIF or Pivot Tables.</a:t>
            </a:r>
          </a:p>
        </p:txBody>
      </p:sp>
      <p:grpSp>
        <p:nvGrpSpPr>
          <p:cNvPr id="8" name="Group 8"/>
          <p:cNvGrpSpPr/>
          <p:nvPr/>
        </p:nvGrpSpPr>
        <p:grpSpPr>
          <a:xfrm>
            <a:off x="2008541" y="4735728"/>
            <a:ext cx="13832366" cy="3358611"/>
            <a:chOff x="0" y="0"/>
            <a:chExt cx="3643092" cy="884572"/>
          </a:xfrm>
        </p:grpSpPr>
        <p:sp>
          <p:nvSpPr>
            <p:cNvPr id="9" name="Freeform 9"/>
            <p:cNvSpPr/>
            <p:nvPr/>
          </p:nvSpPr>
          <p:spPr>
            <a:xfrm>
              <a:off x="0" y="0"/>
              <a:ext cx="3643092" cy="884572"/>
            </a:xfrm>
            <a:custGeom>
              <a:avLst/>
              <a:gdLst/>
              <a:ahLst/>
              <a:cxnLst/>
              <a:rect l="l" t="t" r="r" b="b"/>
              <a:pathLst>
                <a:path w="3643092" h="884572">
                  <a:moveTo>
                    <a:pt x="28544" y="0"/>
                  </a:moveTo>
                  <a:lnTo>
                    <a:pt x="3614548" y="0"/>
                  </a:lnTo>
                  <a:cubicBezTo>
                    <a:pt x="3622118" y="0"/>
                    <a:pt x="3629379" y="3007"/>
                    <a:pt x="3634732" y="8360"/>
                  </a:cubicBezTo>
                  <a:cubicBezTo>
                    <a:pt x="3640085" y="13714"/>
                    <a:pt x="3643092" y="20974"/>
                    <a:pt x="3643092" y="28544"/>
                  </a:cubicBezTo>
                  <a:lnTo>
                    <a:pt x="3643092" y="856028"/>
                  </a:lnTo>
                  <a:cubicBezTo>
                    <a:pt x="3643092" y="871793"/>
                    <a:pt x="3630313" y="884572"/>
                    <a:pt x="3614548" y="884572"/>
                  </a:cubicBezTo>
                  <a:lnTo>
                    <a:pt x="28544" y="884572"/>
                  </a:lnTo>
                  <a:cubicBezTo>
                    <a:pt x="12780" y="884572"/>
                    <a:pt x="0" y="871793"/>
                    <a:pt x="0" y="856028"/>
                  </a:cubicBezTo>
                  <a:lnTo>
                    <a:pt x="0" y="28544"/>
                  </a:lnTo>
                  <a:cubicBezTo>
                    <a:pt x="0" y="12780"/>
                    <a:pt x="12780" y="0"/>
                    <a:pt x="28544"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3643092" cy="92267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864931" y="3625277"/>
            <a:ext cx="1800492" cy="606113"/>
          </a:xfrm>
          <a:prstGeom prst="rect">
            <a:avLst/>
          </a:prstGeom>
        </p:spPr>
        <p:txBody>
          <a:bodyPr lIns="0" tIns="0" rIns="0" bIns="0" rtlCol="0" anchor="t">
            <a:spAutoFit/>
          </a:bodyPr>
          <a:lstStyle/>
          <a:p>
            <a:pPr marL="0" lvl="1" indent="0" algn="l">
              <a:lnSpc>
                <a:spcPts val="4779"/>
              </a:lnSpc>
            </a:pPr>
            <a:r>
              <a:rPr lang="en-US" sz="4084" spc="-57">
                <a:solidFill>
                  <a:srgbClr val="00694C"/>
                </a:solidFill>
                <a:latin typeface="Helvetica World"/>
              </a:rPr>
              <a:t>Tasks 1</a:t>
            </a:r>
          </a:p>
        </p:txBody>
      </p:sp>
      <p:grpSp>
        <p:nvGrpSpPr>
          <p:cNvPr id="12" name="Group 12"/>
          <p:cNvGrpSpPr/>
          <p:nvPr/>
        </p:nvGrpSpPr>
        <p:grpSpPr>
          <a:xfrm>
            <a:off x="4782405" y="637412"/>
            <a:ext cx="8723191" cy="1507835"/>
            <a:chOff x="0" y="0"/>
            <a:chExt cx="11630921" cy="2010446"/>
          </a:xfrm>
        </p:grpSpPr>
        <p:grpSp>
          <p:nvGrpSpPr>
            <p:cNvPr id="13" name="Group 13"/>
            <p:cNvGrpSpPr/>
            <p:nvPr/>
          </p:nvGrpSpPr>
          <p:grpSpPr>
            <a:xfrm>
              <a:off x="0" y="0"/>
              <a:ext cx="11630921" cy="2010446"/>
              <a:chOff x="0" y="0"/>
              <a:chExt cx="2881772" cy="498125"/>
            </a:xfrm>
          </p:grpSpPr>
          <p:sp>
            <p:nvSpPr>
              <p:cNvPr id="14" name="Freeform 14"/>
              <p:cNvSpPr/>
              <p:nvPr/>
            </p:nvSpPr>
            <p:spPr>
              <a:xfrm>
                <a:off x="0" y="0"/>
                <a:ext cx="2881772" cy="498125"/>
              </a:xfrm>
              <a:custGeom>
                <a:avLst/>
                <a:gdLst/>
                <a:ahLst/>
                <a:cxnLst/>
                <a:rect l="l" t="t" r="r" b="b"/>
                <a:pathLst>
                  <a:path w="2881772" h="498125">
                    <a:moveTo>
                      <a:pt x="45263" y="0"/>
                    </a:moveTo>
                    <a:lnTo>
                      <a:pt x="2836509" y="0"/>
                    </a:lnTo>
                    <a:cubicBezTo>
                      <a:pt x="2861507" y="0"/>
                      <a:pt x="2881772" y="20265"/>
                      <a:pt x="2881772" y="45263"/>
                    </a:cubicBezTo>
                    <a:lnTo>
                      <a:pt x="2881772" y="452862"/>
                    </a:lnTo>
                    <a:cubicBezTo>
                      <a:pt x="2881772" y="477860"/>
                      <a:pt x="2861507" y="498125"/>
                      <a:pt x="2836509" y="498125"/>
                    </a:cubicBezTo>
                    <a:lnTo>
                      <a:pt x="45263" y="498125"/>
                    </a:lnTo>
                    <a:cubicBezTo>
                      <a:pt x="20265" y="498125"/>
                      <a:pt x="0" y="477860"/>
                      <a:pt x="0" y="452862"/>
                    </a:cubicBezTo>
                    <a:lnTo>
                      <a:pt x="0" y="45263"/>
                    </a:lnTo>
                    <a:cubicBezTo>
                      <a:pt x="0" y="20265"/>
                      <a:pt x="20265" y="0"/>
                      <a:pt x="45263" y="0"/>
                    </a:cubicBezTo>
                    <a:close/>
                  </a:path>
                </a:pathLst>
              </a:custGeom>
              <a:solidFill>
                <a:srgbClr val="000000">
                  <a:alpha val="0"/>
                </a:srgbClr>
              </a:solidFill>
              <a:ln w="38100" cap="rnd">
                <a:solidFill>
                  <a:srgbClr val="FF3131"/>
                </a:solidFill>
                <a:prstDash val="solid"/>
                <a:round/>
              </a:ln>
            </p:spPr>
          </p:sp>
          <p:sp>
            <p:nvSpPr>
              <p:cNvPr id="15" name="TextBox 15"/>
              <p:cNvSpPr txBox="1"/>
              <p:nvPr/>
            </p:nvSpPr>
            <p:spPr>
              <a:xfrm>
                <a:off x="0" y="-38100"/>
                <a:ext cx="2881772" cy="53622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239040" y="526554"/>
              <a:ext cx="10819547" cy="966864"/>
            </a:xfrm>
            <a:prstGeom prst="rect">
              <a:avLst/>
            </a:prstGeom>
          </p:spPr>
          <p:txBody>
            <a:bodyPr lIns="0" tIns="0" rIns="0" bIns="0" rtlCol="0" anchor="t">
              <a:spAutoFit/>
            </a:bodyPr>
            <a:lstStyle/>
            <a:p>
              <a:pPr marL="0" lvl="1" indent="0" algn="l">
                <a:lnSpc>
                  <a:spcPts val="5675"/>
                </a:lnSpc>
              </a:pPr>
              <a:r>
                <a:rPr lang="en-US" sz="4851" spc="-67">
                  <a:solidFill>
                    <a:srgbClr val="00694C"/>
                  </a:solidFill>
                  <a:latin typeface="Helvetica World"/>
                </a:rPr>
                <a:t>Tasks: Building the Dashboard</a:t>
              </a:r>
            </a:p>
          </p:txBody>
        </p:sp>
      </p:grpSp>
      <p:grpSp>
        <p:nvGrpSpPr>
          <p:cNvPr id="17" name="Group 17"/>
          <p:cNvGrpSpPr/>
          <p:nvPr/>
        </p:nvGrpSpPr>
        <p:grpSpPr>
          <a:xfrm>
            <a:off x="13101745" y="8971984"/>
            <a:ext cx="4550021" cy="999336"/>
            <a:chOff x="-40038" y="-38100"/>
            <a:chExt cx="2565686" cy="563510"/>
          </a:xfrm>
        </p:grpSpPr>
        <p:sp>
          <p:nvSpPr>
            <p:cNvPr id="18" name="Freeform 18"/>
            <p:cNvSpPr/>
            <p:nvPr/>
          </p:nvSpPr>
          <p:spPr>
            <a:xfrm>
              <a:off x="-40038" y="27285"/>
              <a:ext cx="2525649" cy="498125"/>
            </a:xfrm>
            <a:custGeom>
              <a:avLst/>
              <a:gdLst/>
              <a:ahLst/>
              <a:cxnLst/>
              <a:rect l="l" t="t" r="r" b="b"/>
              <a:pathLst>
                <a:path w="2525649" h="498125">
                  <a:moveTo>
                    <a:pt x="88153" y="0"/>
                  </a:moveTo>
                  <a:lnTo>
                    <a:pt x="2437496" y="0"/>
                  </a:lnTo>
                  <a:cubicBezTo>
                    <a:pt x="2460875" y="0"/>
                    <a:pt x="2483297" y="9288"/>
                    <a:pt x="2499829" y="25819"/>
                  </a:cubicBezTo>
                  <a:cubicBezTo>
                    <a:pt x="2516361" y="42351"/>
                    <a:pt x="2525649" y="64773"/>
                    <a:pt x="2525649" y="88153"/>
                  </a:cubicBezTo>
                  <a:lnTo>
                    <a:pt x="2525649" y="409972"/>
                  </a:lnTo>
                  <a:cubicBezTo>
                    <a:pt x="2525649" y="433351"/>
                    <a:pt x="2516361" y="455773"/>
                    <a:pt x="2499829" y="472305"/>
                  </a:cubicBezTo>
                  <a:cubicBezTo>
                    <a:pt x="2483297" y="488837"/>
                    <a:pt x="2460875" y="498125"/>
                    <a:pt x="2437496" y="498125"/>
                  </a:cubicBezTo>
                  <a:lnTo>
                    <a:pt x="88153" y="498125"/>
                  </a:lnTo>
                  <a:cubicBezTo>
                    <a:pt x="64773" y="498125"/>
                    <a:pt x="42351" y="488837"/>
                    <a:pt x="25819" y="472305"/>
                  </a:cubicBezTo>
                  <a:cubicBezTo>
                    <a:pt x="9288" y="455773"/>
                    <a:pt x="0" y="433351"/>
                    <a:pt x="0" y="409972"/>
                  </a:cubicBezTo>
                  <a:lnTo>
                    <a:pt x="0" y="88153"/>
                  </a:lnTo>
                  <a:cubicBezTo>
                    <a:pt x="0" y="64773"/>
                    <a:pt x="9288" y="42351"/>
                    <a:pt x="25819" y="25819"/>
                  </a:cubicBezTo>
                  <a:cubicBezTo>
                    <a:pt x="42351" y="9288"/>
                    <a:pt x="64773" y="0"/>
                    <a:pt x="88153" y="0"/>
                  </a:cubicBezTo>
                  <a:close/>
                </a:path>
              </a:pathLst>
            </a:custGeom>
            <a:solidFill>
              <a:srgbClr val="000000">
                <a:alpha val="0"/>
              </a:srgbClr>
            </a:solidFill>
            <a:ln w="38100" cap="rnd">
              <a:solidFill>
                <a:srgbClr val="FF3131"/>
              </a:solidFill>
              <a:prstDash val="solid"/>
              <a:round/>
            </a:ln>
          </p:spPr>
          <p:txBody>
            <a:bodyPr/>
            <a:lstStyle/>
            <a:p>
              <a:endParaRPr lang="en-IN" dirty="0"/>
            </a:p>
          </p:txBody>
        </p:sp>
        <p:sp>
          <p:nvSpPr>
            <p:cNvPr id="19" name="TextBox 19"/>
            <p:cNvSpPr txBox="1"/>
            <p:nvPr/>
          </p:nvSpPr>
          <p:spPr>
            <a:xfrm>
              <a:off x="0" y="-38100"/>
              <a:ext cx="2525648" cy="536225"/>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3412159" y="9276256"/>
            <a:ext cx="3788026" cy="419496"/>
          </a:xfrm>
          <a:prstGeom prst="rect">
            <a:avLst/>
          </a:prstGeom>
        </p:spPr>
        <p:txBody>
          <a:bodyPr lIns="0" tIns="0" rIns="0" bIns="0" rtlCol="0" anchor="t">
            <a:spAutoFit/>
          </a:bodyPr>
          <a:lstStyle/>
          <a:p>
            <a:pPr marL="0" lvl="1" indent="0" algn="l">
              <a:lnSpc>
                <a:spcPts val="3325"/>
              </a:lnSpc>
            </a:pPr>
            <a:r>
              <a:rPr lang="en-US" sz="2842" spc="-39" dirty="0">
                <a:solidFill>
                  <a:srgbClr val="00694C"/>
                </a:solidFill>
                <a:latin typeface="Helvetica World"/>
              </a:rPr>
              <a:t>Reference:-</a:t>
            </a:r>
            <a:r>
              <a:rPr lang="en-US" sz="2842" spc="-39" dirty="0">
                <a:solidFill>
                  <a:srgbClr val="00694C"/>
                </a:solidFill>
                <a:latin typeface="Helvetica World"/>
                <a:hlinkClick r:id="rId8"/>
              </a:rPr>
              <a:t>Excel sheet</a:t>
            </a:r>
            <a:r>
              <a:rPr lang="en-US" sz="2842" spc="-39" dirty="0">
                <a:solidFill>
                  <a:srgbClr val="00694C"/>
                </a:solidFill>
                <a:latin typeface="Helvetica World"/>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173200" y="-3779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536642" y="7752689"/>
            <a:ext cx="17214716" cy="2135124"/>
          </a:xfrm>
          <a:prstGeom prst="rect">
            <a:avLst/>
          </a:prstGeom>
        </p:spPr>
        <p:txBody>
          <a:bodyPr lIns="0" tIns="0" rIns="0" bIns="0" rtlCol="0" anchor="t">
            <a:spAutoFit/>
          </a:bodyPr>
          <a:lstStyle/>
          <a:p>
            <a:pPr marL="0" lvl="1" indent="0" algn="l">
              <a:lnSpc>
                <a:spcPts val="3393"/>
              </a:lnSpc>
            </a:pPr>
            <a:r>
              <a:rPr lang="en-US" sz="2900" spc="-40">
                <a:solidFill>
                  <a:srgbClr val="00694C"/>
                </a:solidFill>
                <a:latin typeface="Muli"/>
              </a:rPr>
              <a:t>The findings of this study reveal that Mercedes-Benz ranks second with a total of $25,231,109, whereas Chevrolet takes the lead with an impressive $31,837,483, representing the highest cumulative prices. When considering different car types, sedans emerge as the costliest, reaching a total of $119,697,062, followed closely by 4-door SUVs at $100,569,617. These observations provide valuable insights for the car industry's marketing plans, product development, and pricing strategies.</a:t>
            </a:r>
          </a:p>
        </p:txBody>
      </p:sp>
      <p:grpSp>
        <p:nvGrpSpPr>
          <p:cNvPr id="8" name="Group 8"/>
          <p:cNvGrpSpPr/>
          <p:nvPr/>
        </p:nvGrpSpPr>
        <p:grpSpPr>
          <a:xfrm>
            <a:off x="216546" y="7460938"/>
            <a:ext cx="17728050" cy="2666995"/>
            <a:chOff x="0" y="0"/>
            <a:chExt cx="4669116" cy="702418"/>
          </a:xfrm>
        </p:grpSpPr>
        <p:sp>
          <p:nvSpPr>
            <p:cNvPr id="9" name="Freeform 9"/>
            <p:cNvSpPr/>
            <p:nvPr/>
          </p:nvSpPr>
          <p:spPr>
            <a:xfrm>
              <a:off x="0" y="0"/>
              <a:ext cx="4669116" cy="702418"/>
            </a:xfrm>
            <a:custGeom>
              <a:avLst/>
              <a:gdLst/>
              <a:ahLst/>
              <a:cxnLst/>
              <a:rect l="l" t="t" r="r" b="b"/>
              <a:pathLst>
                <a:path w="4669116" h="702418">
                  <a:moveTo>
                    <a:pt x="22272" y="0"/>
                  </a:moveTo>
                  <a:lnTo>
                    <a:pt x="4646844" y="0"/>
                  </a:lnTo>
                  <a:cubicBezTo>
                    <a:pt x="4652751" y="0"/>
                    <a:pt x="4658416" y="2347"/>
                    <a:pt x="4662593" y="6523"/>
                  </a:cubicBezTo>
                  <a:cubicBezTo>
                    <a:pt x="4666770" y="10700"/>
                    <a:pt x="4669116" y="16365"/>
                    <a:pt x="4669116" y="22272"/>
                  </a:cubicBezTo>
                  <a:lnTo>
                    <a:pt x="4669116" y="680146"/>
                  </a:lnTo>
                  <a:cubicBezTo>
                    <a:pt x="4669116" y="692447"/>
                    <a:pt x="4659145" y="702418"/>
                    <a:pt x="4646844" y="702418"/>
                  </a:cubicBezTo>
                  <a:lnTo>
                    <a:pt x="22272" y="702418"/>
                  </a:lnTo>
                  <a:cubicBezTo>
                    <a:pt x="16365" y="702418"/>
                    <a:pt x="10700" y="700072"/>
                    <a:pt x="6523" y="695895"/>
                  </a:cubicBezTo>
                  <a:cubicBezTo>
                    <a:pt x="2347" y="691718"/>
                    <a:pt x="0" y="686053"/>
                    <a:pt x="0" y="680146"/>
                  </a:cubicBezTo>
                  <a:lnTo>
                    <a:pt x="0" y="22272"/>
                  </a:lnTo>
                  <a:cubicBezTo>
                    <a:pt x="0" y="16365"/>
                    <a:pt x="2347" y="10700"/>
                    <a:pt x="6523" y="6523"/>
                  </a:cubicBezTo>
                  <a:cubicBezTo>
                    <a:pt x="10700" y="2347"/>
                    <a:pt x="16365" y="0"/>
                    <a:pt x="22272"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4669116" cy="74051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16546" y="329199"/>
            <a:ext cx="17898215" cy="6850060"/>
          </a:xfrm>
          <a:custGeom>
            <a:avLst/>
            <a:gdLst/>
            <a:ahLst/>
            <a:cxnLst/>
            <a:rect l="l" t="t" r="r" b="b"/>
            <a:pathLst>
              <a:path w="17898215" h="6850060">
                <a:moveTo>
                  <a:pt x="0" y="0"/>
                </a:moveTo>
                <a:lnTo>
                  <a:pt x="17898215" y="0"/>
                </a:lnTo>
                <a:lnTo>
                  <a:pt x="17898215" y="6850060"/>
                </a:lnTo>
                <a:lnTo>
                  <a:pt x="0" y="6850060"/>
                </a:lnTo>
                <a:lnTo>
                  <a:pt x="0" y="0"/>
                </a:lnTo>
                <a:close/>
              </a:path>
            </a:pathLst>
          </a:custGeom>
          <a:blipFill>
            <a:blip r:embed="rId8"/>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36688" y="-173872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Freeform 5"/>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1297457" y="23760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7" name="TextBox 7"/>
          <p:cNvSpPr txBox="1"/>
          <p:nvPr/>
        </p:nvSpPr>
        <p:spPr>
          <a:xfrm>
            <a:off x="2437191" y="3572502"/>
            <a:ext cx="13413618" cy="2563749"/>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Which car brands have the highest and lowest average MSRPs, and how does this vary by body style?</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Generate a clustered column chart to compare the mean MSRPs among different car brands and body styles. Employ AVERAGEIF or Pivot Tables to compute the average MSRP for each brand and body style.</a:t>
            </a:r>
          </a:p>
        </p:txBody>
      </p:sp>
      <p:grpSp>
        <p:nvGrpSpPr>
          <p:cNvPr id="8" name="Group 8"/>
          <p:cNvGrpSpPr/>
          <p:nvPr/>
        </p:nvGrpSpPr>
        <p:grpSpPr>
          <a:xfrm>
            <a:off x="2188052" y="3132268"/>
            <a:ext cx="13832366" cy="3358611"/>
            <a:chOff x="0" y="0"/>
            <a:chExt cx="3643092" cy="884572"/>
          </a:xfrm>
        </p:grpSpPr>
        <p:sp>
          <p:nvSpPr>
            <p:cNvPr id="9" name="Freeform 9"/>
            <p:cNvSpPr/>
            <p:nvPr/>
          </p:nvSpPr>
          <p:spPr>
            <a:xfrm>
              <a:off x="0" y="0"/>
              <a:ext cx="3643092" cy="884572"/>
            </a:xfrm>
            <a:custGeom>
              <a:avLst/>
              <a:gdLst/>
              <a:ahLst/>
              <a:cxnLst/>
              <a:rect l="l" t="t" r="r" b="b"/>
              <a:pathLst>
                <a:path w="3643092" h="884572">
                  <a:moveTo>
                    <a:pt x="28544" y="0"/>
                  </a:moveTo>
                  <a:lnTo>
                    <a:pt x="3614548" y="0"/>
                  </a:lnTo>
                  <a:cubicBezTo>
                    <a:pt x="3622118" y="0"/>
                    <a:pt x="3629379" y="3007"/>
                    <a:pt x="3634732" y="8360"/>
                  </a:cubicBezTo>
                  <a:cubicBezTo>
                    <a:pt x="3640085" y="13714"/>
                    <a:pt x="3643092" y="20974"/>
                    <a:pt x="3643092" y="28544"/>
                  </a:cubicBezTo>
                  <a:lnTo>
                    <a:pt x="3643092" y="856028"/>
                  </a:lnTo>
                  <a:cubicBezTo>
                    <a:pt x="3643092" y="871793"/>
                    <a:pt x="3630313" y="884572"/>
                    <a:pt x="3614548" y="884572"/>
                  </a:cubicBezTo>
                  <a:lnTo>
                    <a:pt x="28544" y="884572"/>
                  </a:lnTo>
                  <a:cubicBezTo>
                    <a:pt x="12780" y="884572"/>
                    <a:pt x="0" y="871793"/>
                    <a:pt x="0" y="856028"/>
                  </a:cubicBezTo>
                  <a:lnTo>
                    <a:pt x="0" y="28544"/>
                  </a:lnTo>
                  <a:cubicBezTo>
                    <a:pt x="0" y="12780"/>
                    <a:pt x="12780" y="0"/>
                    <a:pt x="28544"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3643092" cy="92267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629674" y="2128189"/>
            <a:ext cx="1800492" cy="606113"/>
          </a:xfrm>
          <a:prstGeom prst="rect">
            <a:avLst/>
          </a:prstGeom>
        </p:spPr>
        <p:txBody>
          <a:bodyPr lIns="0" tIns="0" rIns="0" bIns="0" rtlCol="0" anchor="t">
            <a:spAutoFit/>
          </a:bodyPr>
          <a:lstStyle/>
          <a:p>
            <a:pPr marL="0" lvl="1" indent="0" algn="l">
              <a:lnSpc>
                <a:spcPts val="4779"/>
              </a:lnSpc>
            </a:pPr>
            <a:r>
              <a:rPr lang="en-US" sz="4084" spc="-57">
                <a:solidFill>
                  <a:srgbClr val="00694C"/>
                </a:solidFill>
                <a:latin typeface="Helvetica World"/>
              </a:rPr>
              <a:t>Tasks 2</a:t>
            </a:r>
          </a:p>
        </p:txBody>
      </p:sp>
      <p:grpSp>
        <p:nvGrpSpPr>
          <p:cNvPr id="12" name="Group 12"/>
          <p:cNvGrpSpPr/>
          <p:nvPr/>
        </p:nvGrpSpPr>
        <p:grpSpPr>
          <a:xfrm>
            <a:off x="11437890" y="466316"/>
            <a:ext cx="6507053" cy="1124768"/>
            <a:chOff x="0" y="0"/>
            <a:chExt cx="2881772" cy="498125"/>
          </a:xfrm>
        </p:grpSpPr>
        <p:sp>
          <p:nvSpPr>
            <p:cNvPr id="13" name="Freeform 13"/>
            <p:cNvSpPr/>
            <p:nvPr/>
          </p:nvSpPr>
          <p:spPr>
            <a:xfrm>
              <a:off x="0" y="0"/>
              <a:ext cx="2881772" cy="498125"/>
            </a:xfrm>
            <a:custGeom>
              <a:avLst/>
              <a:gdLst/>
              <a:ahLst/>
              <a:cxnLst/>
              <a:rect l="l" t="t" r="r" b="b"/>
              <a:pathLst>
                <a:path w="2881772" h="498125">
                  <a:moveTo>
                    <a:pt x="60678" y="0"/>
                  </a:moveTo>
                  <a:lnTo>
                    <a:pt x="2821094" y="0"/>
                  </a:lnTo>
                  <a:cubicBezTo>
                    <a:pt x="2837187" y="0"/>
                    <a:pt x="2852620" y="6393"/>
                    <a:pt x="2864000" y="17772"/>
                  </a:cubicBezTo>
                  <a:cubicBezTo>
                    <a:pt x="2875379" y="29152"/>
                    <a:pt x="2881772" y="44586"/>
                    <a:pt x="2881772" y="60678"/>
                  </a:cubicBezTo>
                  <a:lnTo>
                    <a:pt x="2881772" y="437446"/>
                  </a:lnTo>
                  <a:cubicBezTo>
                    <a:pt x="2881772" y="453539"/>
                    <a:pt x="2875379" y="468973"/>
                    <a:pt x="2864000" y="480352"/>
                  </a:cubicBezTo>
                  <a:cubicBezTo>
                    <a:pt x="2852620" y="491732"/>
                    <a:pt x="2837187" y="498125"/>
                    <a:pt x="2821094" y="498125"/>
                  </a:cubicBezTo>
                  <a:lnTo>
                    <a:pt x="60678" y="498125"/>
                  </a:lnTo>
                  <a:cubicBezTo>
                    <a:pt x="44586" y="498125"/>
                    <a:pt x="29152" y="491732"/>
                    <a:pt x="17772" y="480352"/>
                  </a:cubicBezTo>
                  <a:cubicBezTo>
                    <a:pt x="6393" y="468973"/>
                    <a:pt x="0" y="453539"/>
                    <a:pt x="0" y="437446"/>
                  </a:cubicBezTo>
                  <a:lnTo>
                    <a:pt x="0" y="60678"/>
                  </a:lnTo>
                  <a:cubicBezTo>
                    <a:pt x="0" y="44586"/>
                    <a:pt x="6393" y="29152"/>
                    <a:pt x="17772" y="17772"/>
                  </a:cubicBezTo>
                  <a:cubicBezTo>
                    <a:pt x="29152" y="6393"/>
                    <a:pt x="44586" y="0"/>
                    <a:pt x="60678" y="0"/>
                  </a:cubicBezTo>
                  <a:close/>
                </a:path>
              </a:pathLst>
            </a:custGeom>
            <a:solidFill>
              <a:srgbClr val="000000">
                <a:alpha val="0"/>
              </a:srgbClr>
            </a:solidFill>
            <a:ln w="38100" cap="rnd">
              <a:solidFill>
                <a:srgbClr val="FF3131"/>
              </a:solidFill>
              <a:prstDash val="solid"/>
              <a:round/>
            </a:ln>
          </p:spPr>
        </p:sp>
        <p:sp>
          <p:nvSpPr>
            <p:cNvPr id="14" name="TextBox 14"/>
            <p:cNvSpPr txBox="1"/>
            <p:nvPr/>
          </p:nvSpPr>
          <p:spPr>
            <a:xfrm>
              <a:off x="0" y="-38100"/>
              <a:ext cx="2881772" cy="5362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1571624" y="765099"/>
            <a:ext cx="6053121" cy="536727"/>
          </a:xfrm>
          <a:prstGeom prst="rect">
            <a:avLst/>
          </a:prstGeom>
        </p:spPr>
        <p:txBody>
          <a:bodyPr lIns="0" tIns="0" rIns="0" bIns="0" rtlCol="0" anchor="t">
            <a:spAutoFit/>
          </a:bodyPr>
          <a:lstStyle/>
          <a:p>
            <a:pPr marL="0" lvl="1" indent="0" algn="l">
              <a:lnSpc>
                <a:spcPts val="4233"/>
              </a:lnSpc>
            </a:pPr>
            <a:r>
              <a:rPr lang="en-US" sz="3618" spc="-50">
                <a:solidFill>
                  <a:srgbClr val="00694C"/>
                </a:solidFill>
                <a:latin typeface="Helvetica World"/>
              </a:rPr>
              <a:t>Tasks: Building the Dashboard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173200" y="-3779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73213" y="7110637"/>
            <a:ext cx="17214716" cy="2563749"/>
          </a:xfrm>
          <a:prstGeom prst="rect">
            <a:avLst/>
          </a:prstGeom>
        </p:spPr>
        <p:txBody>
          <a:bodyPr lIns="0" tIns="0" rIns="0" bIns="0" rtlCol="0" anchor="t">
            <a:spAutoFit/>
          </a:bodyPr>
          <a:lstStyle/>
          <a:p>
            <a:pPr marL="0" lvl="1" indent="0" algn="l">
              <a:lnSpc>
                <a:spcPts val="3393"/>
              </a:lnSpc>
            </a:pPr>
            <a:r>
              <a:rPr lang="en-US" sz="2900" spc="-40">
                <a:solidFill>
                  <a:srgbClr val="00694C"/>
                </a:solidFill>
                <a:latin typeface="Muli"/>
              </a:rPr>
              <a:t>Analyzing different brands, Bugatti emerges as the leader with the highest average price of $1,757,223, closely trailed by Maybach at $546,221. In terms of body style, convertibles take the top spot with an average price of $84,224, while coupes follow closely behind at $76,248. On the other hand, Plymouth has the lowest average price per brand at $3,122, with Oldsmobile ranking second at $11,542.54. When considering body style, 2-door SUVs are the most affordable at $10,115, followed by 2-door hatchbacks at $16,867. This research provides valuable insights into price patterns across various car markets.</a:t>
            </a:r>
          </a:p>
        </p:txBody>
      </p:sp>
      <p:grpSp>
        <p:nvGrpSpPr>
          <p:cNvPr id="8" name="Group 8"/>
          <p:cNvGrpSpPr/>
          <p:nvPr/>
        </p:nvGrpSpPr>
        <p:grpSpPr>
          <a:xfrm>
            <a:off x="279975" y="6733781"/>
            <a:ext cx="17728050" cy="3201669"/>
            <a:chOff x="0" y="0"/>
            <a:chExt cx="4669116" cy="843238"/>
          </a:xfrm>
        </p:grpSpPr>
        <p:sp>
          <p:nvSpPr>
            <p:cNvPr id="9" name="Freeform 9"/>
            <p:cNvSpPr/>
            <p:nvPr/>
          </p:nvSpPr>
          <p:spPr>
            <a:xfrm>
              <a:off x="0" y="0"/>
              <a:ext cx="4669116" cy="843238"/>
            </a:xfrm>
            <a:custGeom>
              <a:avLst/>
              <a:gdLst/>
              <a:ahLst/>
              <a:cxnLst/>
              <a:rect l="l" t="t" r="r" b="b"/>
              <a:pathLst>
                <a:path w="4669116" h="843238">
                  <a:moveTo>
                    <a:pt x="22272" y="0"/>
                  </a:moveTo>
                  <a:lnTo>
                    <a:pt x="4646844" y="0"/>
                  </a:lnTo>
                  <a:cubicBezTo>
                    <a:pt x="4652751" y="0"/>
                    <a:pt x="4658416" y="2347"/>
                    <a:pt x="4662593" y="6523"/>
                  </a:cubicBezTo>
                  <a:cubicBezTo>
                    <a:pt x="4666770" y="10700"/>
                    <a:pt x="4669116" y="16365"/>
                    <a:pt x="4669116" y="22272"/>
                  </a:cubicBezTo>
                  <a:lnTo>
                    <a:pt x="4669116" y="820966"/>
                  </a:lnTo>
                  <a:cubicBezTo>
                    <a:pt x="4669116" y="826873"/>
                    <a:pt x="4666770" y="832538"/>
                    <a:pt x="4662593" y="836715"/>
                  </a:cubicBezTo>
                  <a:cubicBezTo>
                    <a:pt x="4658416" y="840892"/>
                    <a:pt x="4652751" y="843238"/>
                    <a:pt x="4646844" y="843238"/>
                  </a:cubicBezTo>
                  <a:lnTo>
                    <a:pt x="22272" y="843238"/>
                  </a:lnTo>
                  <a:cubicBezTo>
                    <a:pt x="9971" y="843238"/>
                    <a:pt x="0" y="833266"/>
                    <a:pt x="0" y="820966"/>
                  </a:cubicBezTo>
                  <a:lnTo>
                    <a:pt x="0" y="22272"/>
                  </a:lnTo>
                  <a:cubicBezTo>
                    <a:pt x="0" y="16365"/>
                    <a:pt x="2347" y="10700"/>
                    <a:pt x="6523" y="6523"/>
                  </a:cubicBezTo>
                  <a:cubicBezTo>
                    <a:pt x="10700" y="2347"/>
                    <a:pt x="16365" y="0"/>
                    <a:pt x="22272"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4669116" cy="88133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16546" y="335598"/>
            <a:ext cx="17728050" cy="6165443"/>
          </a:xfrm>
          <a:custGeom>
            <a:avLst/>
            <a:gdLst/>
            <a:ahLst/>
            <a:cxnLst/>
            <a:rect l="l" t="t" r="r" b="b"/>
            <a:pathLst>
              <a:path w="17728050" h="6165443">
                <a:moveTo>
                  <a:pt x="0" y="0"/>
                </a:moveTo>
                <a:lnTo>
                  <a:pt x="17728050" y="0"/>
                </a:lnTo>
                <a:lnTo>
                  <a:pt x="17728050" y="6165443"/>
                </a:lnTo>
                <a:lnTo>
                  <a:pt x="0" y="6165443"/>
                </a:lnTo>
                <a:lnTo>
                  <a:pt x="0" y="0"/>
                </a:lnTo>
                <a:close/>
              </a:path>
            </a:pathLst>
          </a:custGeom>
          <a:blipFill>
            <a:blip r:embed="rId8"/>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36688" y="-173872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Freeform 5"/>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1297457" y="23760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7" name="TextBox 7"/>
          <p:cNvSpPr txBox="1"/>
          <p:nvPr/>
        </p:nvSpPr>
        <p:spPr>
          <a:xfrm>
            <a:off x="2606800" y="3572502"/>
            <a:ext cx="13413618" cy="2992374"/>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How do the different feature such as transmission type affect the MSRP, and how does this vary by body style?</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Use a scatter plot chart to visualize the association between MSRP and transmission type, assigning different symbols for each body style. Calculate the mean MSRP for every transmission type and body style pairing by utilizing AVERAGEIFS or Pivot Tables.</a:t>
            </a:r>
          </a:p>
        </p:txBody>
      </p:sp>
      <p:grpSp>
        <p:nvGrpSpPr>
          <p:cNvPr id="8" name="Group 8"/>
          <p:cNvGrpSpPr/>
          <p:nvPr/>
        </p:nvGrpSpPr>
        <p:grpSpPr>
          <a:xfrm>
            <a:off x="2227817" y="3258177"/>
            <a:ext cx="13832366" cy="3638063"/>
            <a:chOff x="0" y="0"/>
            <a:chExt cx="3643092" cy="958173"/>
          </a:xfrm>
        </p:grpSpPr>
        <p:sp>
          <p:nvSpPr>
            <p:cNvPr id="9" name="Freeform 9"/>
            <p:cNvSpPr/>
            <p:nvPr/>
          </p:nvSpPr>
          <p:spPr>
            <a:xfrm>
              <a:off x="0" y="0"/>
              <a:ext cx="3643092" cy="958173"/>
            </a:xfrm>
            <a:custGeom>
              <a:avLst/>
              <a:gdLst/>
              <a:ahLst/>
              <a:cxnLst/>
              <a:rect l="l" t="t" r="r" b="b"/>
              <a:pathLst>
                <a:path w="3643092" h="958173">
                  <a:moveTo>
                    <a:pt x="28544" y="0"/>
                  </a:moveTo>
                  <a:lnTo>
                    <a:pt x="3614548" y="0"/>
                  </a:lnTo>
                  <a:cubicBezTo>
                    <a:pt x="3622118" y="0"/>
                    <a:pt x="3629379" y="3007"/>
                    <a:pt x="3634732" y="8360"/>
                  </a:cubicBezTo>
                  <a:cubicBezTo>
                    <a:pt x="3640085" y="13714"/>
                    <a:pt x="3643092" y="20974"/>
                    <a:pt x="3643092" y="28544"/>
                  </a:cubicBezTo>
                  <a:lnTo>
                    <a:pt x="3643092" y="929628"/>
                  </a:lnTo>
                  <a:cubicBezTo>
                    <a:pt x="3643092" y="945393"/>
                    <a:pt x="3630313" y="958173"/>
                    <a:pt x="3614548" y="958173"/>
                  </a:cubicBezTo>
                  <a:lnTo>
                    <a:pt x="28544" y="958173"/>
                  </a:lnTo>
                  <a:cubicBezTo>
                    <a:pt x="12780" y="958173"/>
                    <a:pt x="0" y="945393"/>
                    <a:pt x="0" y="929628"/>
                  </a:cubicBezTo>
                  <a:lnTo>
                    <a:pt x="0" y="28544"/>
                  </a:lnTo>
                  <a:cubicBezTo>
                    <a:pt x="0" y="12780"/>
                    <a:pt x="12780" y="0"/>
                    <a:pt x="28544"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3643092" cy="99627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629674" y="2128189"/>
            <a:ext cx="1800492" cy="606113"/>
          </a:xfrm>
          <a:prstGeom prst="rect">
            <a:avLst/>
          </a:prstGeom>
        </p:spPr>
        <p:txBody>
          <a:bodyPr lIns="0" tIns="0" rIns="0" bIns="0" rtlCol="0" anchor="t">
            <a:spAutoFit/>
          </a:bodyPr>
          <a:lstStyle/>
          <a:p>
            <a:pPr marL="0" lvl="1" indent="0" algn="l">
              <a:lnSpc>
                <a:spcPts val="4779"/>
              </a:lnSpc>
            </a:pPr>
            <a:r>
              <a:rPr lang="en-US" sz="4084" spc="-57">
                <a:solidFill>
                  <a:srgbClr val="00694C"/>
                </a:solidFill>
                <a:latin typeface="Helvetica World"/>
              </a:rPr>
              <a:t>Tasks 3</a:t>
            </a:r>
          </a:p>
        </p:txBody>
      </p:sp>
      <p:grpSp>
        <p:nvGrpSpPr>
          <p:cNvPr id="12" name="Group 12"/>
          <p:cNvGrpSpPr/>
          <p:nvPr/>
        </p:nvGrpSpPr>
        <p:grpSpPr>
          <a:xfrm>
            <a:off x="11437890" y="466316"/>
            <a:ext cx="6507053" cy="1124768"/>
            <a:chOff x="0" y="0"/>
            <a:chExt cx="2881772" cy="498125"/>
          </a:xfrm>
        </p:grpSpPr>
        <p:sp>
          <p:nvSpPr>
            <p:cNvPr id="13" name="Freeform 13"/>
            <p:cNvSpPr/>
            <p:nvPr/>
          </p:nvSpPr>
          <p:spPr>
            <a:xfrm>
              <a:off x="0" y="0"/>
              <a:ext cx="2881772" cy="498125"/>
            </a:xfrm>
            <a:custGeom>
              <a:avLst/>
              <a:gdLst/>
              <a:ahLst/>
              <a:cxnLst/>
              <a:rect l="l" t="t" r="r" b="b"/>
              <a:pathLst>
                <a:path w="2881772" h="498125">
                  <a:moveTo>
                    <a:pt x="60678" y="0"/>
                  </a:moveTo>
                  <a:lnTo>
                    <a:pt x="2821094" y="0"/>
                  </a:lnTo>
                  <a:cubicBezTo>
                    <a:pt x="2837187" y="0"/>
                    <a:pt x="2852620" y="6393"/>
                    <a:pt x="2864000" y="17772"/>
                  </a:cubicBezTo>
                  <a:cubicBezTo>
                    <a:pt x="2875379" y="29152"/>
                    <a:pt x="2881772" y="44586"/>
                    <a:pt x="2881772" y="60678"/>
                  </a:cubicBezTo>
                  <a:lnTo>
                    <a:pt x="2881772" y="437446"/>
                  </a:lnTo>
                  <a:cubicBezTo>
                    <a:pt x="2881772" y="453539"/>
                    <a:pt x="2875379" y="468973"/>
                    <a:pt x="2864000" y="480352"/>
                  </a:cubicBezTo>
                  <a:cubicBezTo>
                    <a:pt x="2852620" y="491732"/>
                    <a:pt x="2837187" y="498125"/>
                    <a:pt x="2821094" y="498125"/>
                  </a:cubicBezTo>
                  <a:lnTo>
                    <a:pt x="60678" y="498125"/>
                  </a:lnTo>
                  <a:cubicBezTo>
                    <a:pt x="44586" y="498125"/>
                    <a:pt x="29152" y="491732"/>
                    <a:pt x="17772" y="480352"/>
                  </a:cubicBezTo>
                  <a:cubicBezTo>
                    <a:pt x="6393" y="468973"/>
                    <a:pt x="0" y="453539"/>
                    <a:pt x="0" y="437446"/>
                  </a:cubicBezTo>
                  <a:lnTo>
                    <a:pt x="0" y="60678"/>
                  </a:lnTo>
                  <a:cubicBezTo>
                    <a:pt x="0" y="44586"/>
                    <a:pt x="6393" y="29152"/>
                    <a:pt x="17772" y="17772"/>
                  </a:cubicBezTo>
                  <a:cubicBezTo>
                    <a:pt x="29152" y="6393"/>
                    <a:pt x="44586" y="0"/>
                    <a:pt x="60678" y="0"/>
                  </a:cubicBezTo>
                  <a:close/>
                </a:path>
              </a:pathLst>
            </a:custGeom>
            <a:solidFill>
              <a:srgbClr val="000000">
                <a:alpha val="0"/>
              </a:srgbClr>
            </a:solidFill>
            <a:ln w="38100" cap="rnd">
              <a:solidFill>
                <a:srgbClr val="FF3131"/>
              </a:solidFill>
              <a:prstDash val="solid"/>
              <a:round/>
            </a:ln>
          </p:spPr>
        </p:sp>
        <p:sp>
          <p:nvSpPr>
            <p:cNvPr id="14" name="TextBox 14"/>
            <p:cNvSpPr txBox="1"/>
            <p:nvPr/>
          </p:nvSpPr>
          <p:spPr>
            <a:xfrm>
              <a:off x="0" y="-38100"/>
              <a:ext cx="2881772" cy="5362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1571624" y="765099"/>
            <a:ext cx="6053121" cy="536727"/>
          </a:xfrm>
          <a:prstGeom prst="rect">
            <a:avLst/>
          </a:prstGeom>
        </p:spPr>
        <p:txBody>
          <a:bodyPr lIns="0" tIns="0" rIns="0" bIns="0" rtlCol="0" anchor="t">
            <a:spAutoFit/>
          </a:bodyPr>
          <a:lstStyle/>
          <a:p>
            <a:pPr marL="0" lvl="1" indent="0" algn="l">
              <a:lnSpc>
                <a:spcPts val="4233"/>
              </a:lnSpc>
            </a:pPr>
            <a:r>
              <a:rPr lang="en-US" sz="3618" spc="-50">
                <a:solidFill>
                  <a:srgbClr val="00694C"/>
                </a:solidFill>
                <a:latin typeface="Helvetica World"/>
              </a:rPr>
              <a:t>Tasks: Building the Dashboard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173200" y="-3779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2279367" y="656463"/>
            <a:ext cx="5543212" cy="8993124"/>
          </a:xfrm>
          <a:prstGeom prst="rect">
            <a:avLst/>
          </a:prstGeom>
        </p:spPr>
        <p:txBody>
          <a:bodyPr lIns="0" tIns="0" rIns="0" bIns="0" rtlCol="0" anchor="t">
            <a:spAutoFit/>
          </a:bodyPr>
          <a:lstStyle/>
          <a:p>
            <a:pPr marL="0" lvl="1" indent="0" algn="l">
              <a:lnSpc>
                <a:spcPts val="3393"/>
              </a:lnSpc>
            </a:pPr>
            <a:r>
              <a:rPr lang="en-US" sz="2900" spc="-40">
                <a:solidFill>
                  <a:srgbClr val="00694C"/>
                </a:solidFill>
                <a:latin typeface="Muli"/>
              </a:rPr>
              <a:t>The examination of transmission types indicates that direct drive transmissions are priced at an average of $47,351.25, with automated manual transmissions following closely at $99,508.37. In terms of body shapes, coupes have an average price of $76,248.32, ranking second, while convertibles lead with an average price of $84,224.28. Conversely, manual transmissions are in second place at $26,663.64, and unknown transmissions have the lowest average price per gearbox type at $3,040.73. 2-door SUVs are the least expensive body shape, with an average price of $10,115.18, followed by 2-door hatchbacks at $16,867.71.</a:t>
            </a:r>
          </a:p>
        </p:txBody>
      </p:sp>
      <p:grpSp>
        <p:nvGrpSpPr>
          <p:cNvPr id="8" name="Group 8"/>
          <p:cNvGrpSpPr/>
          <p:nvPr/>
        </p:nvGrpSpPr>
        <p:grpSpPr>
          <a:xfrm>
            <a:off x="11995138" y="335598"/>
            <a:ext cx="5998537" cy="9667768"/>
            <a:chOff x="0" y="0"/>
            <a:chExt cx="1579862" cy="2546243"/>
          </a:xfrm>
        </p:grpSpPr>
        <p:sp>
          <p:nvSpPr>
            <p:cNvPr id="9" name="Freeform 9"/>
            <p:cNvSpPr/>
            <p:nvPr/>
          </p:nvSpPr>
          <p:spPr>
            <a:xfrm>
              <a:off x="0" y="0"/>
              <a:ext cx="1579862" cy="2546243"/>
            </a:xfrm>
            <a:custGeom>
              <a:avLst/>
              <a:gdLst/>
              <a:ahLst/>
              <a:cxnLst/>
              <a:rect l="l" t="t" r="r" b="b"/>
              <a:pathLst>
                <a:path w="1579862" h="2546243">
                  <a:moveTo>
                    <a:pt x="65822" y="0"/>
                  </a:moveTo>
                  <a:lnTo>
                    <a:pt x="1514039" y="0"/>
                  </a:lnTo>
                  <a:cubicBezTo>
                    <a:pt x="1550392" y="0"/>
                    <a:pt x="1579862" y="29470"/>
                    <a:pt x="1579862" y="65822"/>
                  </a:cubicBezTo>
                  <a:lnTo>
                    <a:pt x="1579862" y="2480421"/>
                  </a:lnTo>
                  <a:cubicBezTo>
                    <a:pt x="1579862" y="2516774"/>
                    <a:pt x="1550392" y="2546243"/>
                    <a:pt x="1514039" y="2546243"/>
                  </a:cubicBezTo>
                  <a:lnTo>
                    <a:pt x="65822" y="2546243"/>
                  </a:lnTo>
                  <a:cubicBezTo>
                    <a:pt x="29470" y="2546243"/>
                    <a:pt x="0" y="2516774"/>
                    <a:pt x="0" y="2480421"/>
                  </a:cubicBezTo>
                  <a:lnTo>
                    <a:pt x="0" y="65822"/>
                  </a:lnTo>
                  <a:cubicBezTo>
                    <a:pt x="0" y="29470"/>
                    <a:pt x="29470" y="0"/>
                    <a:pt x="65822"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1579862" cy="258434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2300" y="1464513"/>
            <a:ext cx="11730705" cy="7147546"/>
          </a:xfrm>
          <a:custGeom>
            <a:avLst/>
            <a:gdLst/>
            <a:ahLst/>
            <a:cxnLst/>
            <a:rect l="l" t="t" r="r" b="b"/>
            <a:pathLst>
              <a:path w="11730705" h="7147546">
                <a:moveTo>
                  <a:pt x="0" y="0"/>
                </a:moveTo>
                <a:lnTo>
                  <a:pt x="11730705" y="0"/>
                </a:lnTo>
                <a:lnTo>
                  <a:pt x="11730705" y="7147545"/>
                </a:lnTo>
                <a:lnTo>
                  <a:pt x="0" y="7147545"/>
                </a:lnTo>
                <a:lnTo>
                  <a:pt x="0" y="0"/>
                </a:lnTo>
                <a:close/>
              </a:path>
            </a:pathLst>
          </a:custGeom>
          <a:blipFill>
            <a:blip r:embed="rId8"/>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36688" y="-173872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Freeform 5"/>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1297457" y="23760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7" name="TextBox 7"/>
          <p:cNvSpPr txBox="1"/>
          <p:nvPr/>
        </p:nvSpPr>
        <p:spPr>
          <a:xfrm>
            <a:off x="2606800" y="3927130"/>
            <a:ext cx="13413618" cy="2563749"/>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How does the fuel efficiency of cars vary across different body styles and model years?</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Employ a line chart to display the evolution of fuel efficiency (MPG) over time based on different body styles. Compute the average MPG for each body style and model year combination using either AVERAGEIFS or Pivot Tables.</a:t>
            </a:r>
          </a:p>
        </p:txBody>
      </p:sp>
      <p:grpSp>
        <p:nvGrpSpPr>
          <p:cNvPr id="8" name="Group 8"/>
          <p:cNvGrpSpPr/>
          <p:nvPr/>
        </p:nvGrpSpPr>
        <p:grpSpPr>
          <a:xfrm>
            <a:off x="2227817" y="3648496"/>
            <a:ext cx="13832366" cy="3101968"/>
            <a:chOff x="0" y="0"/>
            <a:chExt cx="3643092" cy="816979"/>
          </a:xfrm>
        </p:grpSpPr>
        <p:sp>
          <p:nvSpPr>
            <p:cNvPr id="9" name="Freeform 9"/>
            <p:cNvSpPr/>
            <p:nvPr/>
          </p:nvSpPr>
          <p:spPr>
            <a:xfrm>
              <a:off x="0" y="0"/>
              <a:ext cx="3643092" cy="816979"/>
            </a:xfrm>
            <a:custGeom>
              <a:avLst/>
              <a:gdLst/>
              <a:ahLst/>
              <a:cxnLst/>
              <a:rect l="l" t="t" r="r" b="b"/>
              <a:pathLst>
                <a:path w="3643092" h="816979">
                  <a:moveTo>
                    <a:pt x="28544" y="0"/>
                  </a:moveTo>
                  <a:lnTo>
                    <a:pt x="3614548" y="0"/>
                  </a:lnTo>
                  <a:cubicBezTo>
                    <a:pt x="3622118" y="0"/>
                    <a:pt x="3629379" y="3007"/>
                    <a:pt x="3634732" y="8360"/>
                  </a:cubicBezTo>
                  <a:cubicBezTo>
                    <a:pt x="3640085" y="13714"/>
                    <a:pt x="3643092" y="20974"/>
                    <a:pt x="3643092" y="28544"/>
                  </a:cubicBezTo>
                  <a:lnTo>
                    <a:pt x="3643092" y="788435"/>
                  </a:lnTo>
                  <a:cubicBezTo>
                    <a:pt x="3643092" y="804199"/>
                    <a:pt x="3630313" y="816979"/>
                    <a:pt x="3614548" y="816979"/>
                  </a:cubicBezTo>
                  <a:lnTo>
                    <a:pt x="28544" y="816979"/>
                  </a:lnTo>
                  <a:cubicBezTo>
                    <a:pt x="12780" y="816979"/>
                    <a:pt x="0" y="804199"/>
                    <a:pt x="0" y="788435"/>
                  </a:cubicBezTo>
                  <a:lnTo>
                    <a:pt x="0" y="28544"/>
                  </a:lnTo>
                  <a:cubicBezTo>
                    <a:pt x="0" y="12780"/>
                    <a:pt x="12780" y="0"/>
                    <a:pt x="28544"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3643092" cy="855079"/>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629674" y="2128189"/>
            <a:ext cx="1800492" cy="606113"/>
          </a:xfrm>
          <a:prstGeom prst="rect">
            <a:avLst/>
          </a:prstGeom>
        </p:spPr>
        <p:txBody>
          <a:bodyPr lIns="0" tIns="0" rIns="0" bIns="0" rtlCol="0" anchor="t">
            <a:spAutoFit/>
          </a:bodyPr>
          <a:lstStyle/>
          <a:p>
            <a:pPr marL="0" lvl="1" indent="0" algn="l">
              <a:lnSpc>
                <a:spcPts val="4779"/>
              </a:lnSpc>
            </a:pPr>
            <a:r>
              <a:rPr lang="en-US" sz="4084" spc="-57">
                <a:solidFill>
                  <a:srgbClr val="00694C"/>
                </a:solidFill>
                <a:latin typeface="Helvetica World"/>
              </a:rPr>
              <a:t>Tasks 4</a:t>
            </a:r>
          </a:p>
        </p:txBody>
      </p:sp>
      <p:grpSp>
        <p:nvGrpSpPr>
          <p:cNvPr id="12" name="Group 12"/>
          <p:cNvGrpSpPr/>
          <p:nvPr/>
        </p:nvGrpSpPr>
        <p:grpSpPr>
          <a:xfrm>
            <a:off x="11437890" y="466316"/>
            <a:ext cx="6507053" cy="1124768"/>
            <a:chOff x="0" y="0"/>
            <a:chExt cx="2881772" cy="498125"/>
          </a:xfrm>
        </p:grpSpPr>
        <p:sp>
          <p:nvSpPr>
            <p:cNvPr id="13" name="Freeform 13"/>
            <p:cNvSpPr/>
            <p:nvPr/>
          </p:nvSpPr>
          <p:spPr>
            <a:xfrm>
              <a:off x="0" y="0"/>
              <a:ext cx="2881772" cy="498125"/>
            </a:xfrm>
            <a:custGeom>
              <a:avLst/>
              <a:gdLst/>
              <a:ahLst/>
              <a:cxnLst/>
              <a:rect l="l" t="t" r="r" b="b"/>
              <a:pathLst>
                <a:path w="2881772" h="498125">
                  <a:moveTo>
                    <a:pt x="60678" y="0"/>
                  </a:moveTo>
                  <a:lnTo>
                    <a:pt x="2821094" y="0"/>
                  </a:lnTo>
                  <a:cubicBezTo>
                    <a:pt x="2837187" y="0"/>
                    <a:pt x="2852620" y="6393"/>
                    <a:pt x="2864000" y="17772"/>
                  </a:cubicBezTo>
                  <a:cubicBezTo>
                    <a:pt x="2875379" y="29152"/>
                    <a:pt x="2881772" y="44586"/>
                    <a:pt x="2881772" y="60678"/>
                  </a:cubicBezTo>
                  <a:lnTo>
                    <a:pt x="2881772" y="437446"/>
                  </a:lnTo>
                  <a:cubicBezTo>
                    <a:pt x="2881772" y="453539"/>
                    <a:pt x="2875379" y="468973"/>
                    <a:pt x="2864000" y="480352"/>
                  </a:cubicBezTo>
                  <a:cubicBezTo>
                    <a:pt x="2852620" y="491732"/>
                    <a:pt x="2837187" y="498125"/>
                    <a:pt x="2821094" y="498125"/>
                  </a:cubicBezTo>
                  <a:lnTo>
                    <a:pt x="60678" y="498125"/>
                  </a:lnTo>
                  <a:cubicBezTo>
                    <a:pt x="44586" y="498125"/>
                    <a:pt x="29152" y="491732"/>
                    <a:pt x="17772" y="480352"/>
                  </a:cubicBezTo>
                  <a:cubicBezTo>
                    <a:pt x="6393" y="468973"/>
                    <a:pt x="0" y="453539"/>
                    <a:pt x="0" y="437446"/>
                  </a:cubicBezTo>
                  <a:lnTo>
                    <a:pt x="0" y="60678"/>
                  </a:lnTo>
                  <a:cubicBezTo>
                    <a:pt x="0" y="44586"/>
                    <a:pt x="6393" y="29152"/>
                    <a:pt x="17772" y="17772"/>
                  </a:cubicBezTo>
                  <a:cubicBezTo>
                    <a:pt x="29152" y="6393"/>
                    <a:pt x="44586" y="0"/>
                    <a:pt x="60678" y="0"/>
                  </a:cubicBezTo>
                  <a:close/>
                </a:path>
              </a:pathLst>
            </a:custGeom>
            <a:solidFill>
              <a:srgbClr val="000000">
                <a:alpha val="0"/>
              </a:srgbClr>
            </a:solidFill>
            <a:ln w="38100" cap="rnd">
              <a:solidFill>
                <a:srgbClr val="FF3131"/>
              </a:solidFill>
              <a:prstDash val="solid"/>
              <a:round/>
            </a:ln>
          </p:spPr>
        </p:sp>
        <p:sp>
          <p:nvSpPr>
            <p:cNvPr id="14" name="TextBox 14"/>
            <p:cNvSpPr txBox="1"/>
            <p:nvPr/>
          </p:nvSpPr>
          <p:spPr>
            <a:xfrm>
              <a:off x="0" y="-38100"/>
              <a:ext cx="2881772" cy="5362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1571624" y="765099"/>
            <a:ext cx="6053121" cy="536727"/>
          </a:xfrm>
          <a:prstGeom prst="rect">
            <a:avLst/>
          </a:prstGeom>
        </p:spPr>
        <p:txBody>
          <a:bodyPr lIns="0" tIns="0" rIns="0" bIns="0" rtlCol="0" anchor="t">
            <a:spAutoFit/>
          </a:bodyPr>
          <a:lstStyle/>
          <a:p>
            <a:pPr marL="0" lvl="1" indent="0" algn="l">
              <a:lnSpc>
                <a:spcPts val="4233"/>
              </a:lnSpc>
            </a:pPr>
            <a:r>
              <a:rPr lang="en-US" sz="3618" spc="-50">
                <a:solidFill>
                  <a:srgbClr val="00694C"/>
                </a:solidFill>
                <a:latin typeface="Helvetica World"/>
              </a:rPr>
              <a:t>Tasks: Building the Dashboard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173200" y="-3779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79975" y="7670103"/>
            <a:ext cx="17728050" cy="2563749"/>
          </a:xfrm>
          <a:prstGeom prst="rect">
            <a:avLst/>
          </a:prstGeom>
        </p:spPr>
        <p:txBody>
          <a:bodyPr lIns="0" tIns="0" rIns="0" bIns="0" rtlCol="0" anchor="t">
            <a:spAutoFit/>
          </a:bodyPr>
          <a:lstStyle/>
          <a:p>
            <a:pPr marL="0" lvl="1" indent="0" algn="l">
              <a:lnSpc>
                <a:spcPts val="3393"/>
              </a:lnSpc>
            </a:pPr>
            <a:r>
              <a:rPr lang="en-US" sz="2900" spc="-40">
                <a:solidFill>
                  <a:srgbClr val="00694C"/>
                </a:solidFill>
                <a:latin typeface="Muli"/>
              </a:rPr>
              <a:t>According to the line chart, there is a noticeable trend towards increased fuel efficiency as car model years progress, which can be attributed to advancements in automotive technology and regulations focused on reducing emissions and enhancing fuel economy. The most recent model year in our dataset is 2017. The highest average highway MPG of 40.29 achieved by 4-door hatchbacks in that year indicates ongoing endeavors to enhance fuel efficiency. Conversely, Passenger vans exhibit the lowest average highway MPG (19), highlighting the differences in fuel efficiency among various vehicle categories.</a:t>
            </a:r>
          </a:p>
        </p:txBody>
      </p:sp>
      <p:grpSp>
        <p:nvGrpSpPr>
          <p:cNvPr id="8" name="Group 8"/>
          <p:cNvGrpSpPr/>
          <p:nvPr/>
        </p:nvGrpSpPr>
        <p:grpSpPr>
          <a:xfrm>
            <a:off x="0" y="7651053"/>
            <a:ext cx="18288000" cy="2582799"/>
            <a:chOff x="0" y="0"/>
            <a:chExt cx="4816593" cy="680243"/>
          </a:xfrm>
        </p:grpSpPr>
        <p:sp>
          <p:nvSpPr>
            <p:cNvPr id="9" name="Freeform 9"/>
            <p:cNvSpPr/>
            <p:nvPr/>
          </p:nvSpPr>
          <p:spPr>
            <a:xfrm>
              <a:off x="0" y="0"/>
              <a:ext cx="4816592" cy="680243"/>
            </a:xfrm>
            <a:custGeom>
              <a:avLst/>
              <a:gdLst/>
              <a:ahLst/>
              <a:cxnLst/>
              <a:rect l="l" t="t" r="r" b="b"/>
              <a:pathLst>
                <a:path w="4816592" h="680243">
                  <a:moveTo>
                    <a:pt x="21590" y="0"/>
                  </a:moveTo>
                  <a:lnTo>
                    <a:pt x="4795002" y="0"/>
                  </a:lnTo>
                  <a:cubicBezTo>
                    <a:pt x="4800728" y="0"/>
                    <a:pt x="4806220" y="2275"/>
                    <a:pt x="4810269" y="6324"/>
                  </a:cubicBezTo>
                  <a:cubicBezTo>
                    <a:pt x="4814318" y="10372"/>
                    <a:pt x="4816592" y="15864"/>
                    <a:pt x="4816592" y="21590"/>
                  </a:cubicBezTo>
                  <a:lnTo>
                    <a:pt x="4816592" y="658653"/>
                  </a:lnTo>
                  <a:cubicBezTo>
                    <a:pt x="4816592" y="670577"/>
                    <a:pt x="4806926" y="680243"/>
                    <a:pt x="4795002" y="680243"/>
                  </a:cubicBezTo>
                  <a:lnTo>
                    <a:pt x="21590" y="680243"/>
                  </a:lnTo>
                  <a:cubicBezTo>
                    <a:pt x="15864" y="680243"/>
                    <a:pt x="10372" y="677969"/>
                    <a:pt x="6324" y="673920"/>
                  </a:cubicBezTo>
                  <a:cubicBezTo>
                    <a:pt x="2275" y="669871"/>
                    <a:pt x="0" y="664379"/>
                    <a:pt x="0" y="658653"/>
                  </a:cubicBezTo>
                  <a:lnTo>
                    <a:pt x="0" y="21590"/>
                  </a:lnTo>
                  <a:cubicBezTo>
                    <a:pt x="0" y="9666"/>
                    <a:pt x="9666" y="0"/>
                    <a:pt x="21590"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4816593" cy="71834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79975" y="0"/>
            <a:ext cx="17728050" cy="7651053"/>
          </a:xfrm>
          <a:custGeom>
            <a:avLst/>
            <a:gdLst/>
            <a:ahLst/>
            <a:cxnLst/>
            <a:rect l="l" t="t" r="r" b="b"/>
            <a:pathLst>
              <a:path w="17728050" h="7651053">
                <a:moveTo>
                  <a:pt x="0" y="0"/>
                </a:moveTo>
                <a:lnTo>
                  <a:pt x="17728050" y="0"/>
                </a:lnTo>
                <a:lnTo>
                  <a:pt x="17728050" y="7651053"/>
                </a:lnTo>
                <a:lnTo>
                  <a:pt x="0" y="7651053"/>
                </a:lnTo>
                <a:lnTo>
                  <a:pt x="0" y="0"/>
                </a:lnTo>
                <a:close/>
              </a:path>
            </a:pathLst>
          </a:custGeom>
          <a:blipFill>
            <a:blip r:embed="rId8"/>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36688" y="-173872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Freeform 5"/>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6" name="Freeform 6"/>
          <p:cNvSpPr/>
          <p:nvPr/>
        </p:nvSpPr>
        <p:spPr>
          <a:xfrm>
            <a:off x="11297457" y="23760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grpSp>
        <p:nvGrpSpPr>
          <p:cNvPr id="7" name="Group 7"/>
          <p:cNvGrpSpPr/>
          <p:nvPr/>
        </p:nvGrpSpPr>
        <p:grpSpPr>
          <a:xfrm>
            <a:off x="11437890" y="466316"/>
            <a:ext cx="6507053" cy="1124768"/>
            <a:chOff x="0" y="0"/>
            <a:chExt cx="2881772" cy="498125"/>
          </a:xfrm>
        </p:grpSpPr>
        <p:sp>
          <p:nvSpPr>
            <p:cNvPr id="8" name="Freeform 8"/>
            <p:cNvSpPr/>
            <p:nvPr/>
          </p:nvSpPr>
          <p:spPr>
            <a:xfrm>
              <a:off x="0" y="0"/>
              <a:ext cx="2881772" cy="498125"/>
            </a:xfrm>
            <a:custGeom>
              <a:avLst/>
              <a:gdLst/>
              <a:ahLst/>
              <a:cxnLst/>
              <a:rect l="l" t="t" r="r" b="b"/>
              <a:pathLst>
                <a:path w="2881772" h="498125">
                  <a:moveTo>
                    <a:pt x="60678" y="0"/>
                  </a:moveTo>
                  <a:lnTo>
                    <a:pt x="2821094" y="0"/>
                  </a:lnTo>
                  <a:cubicBezTo>
                    <a:pt x="2837187" y="0"/>
                    <a:pt x="2852620" y="6393"/>
                    <a:pt x="2864000" y="17772"/>
                  </a:cubicBezTo>
                  <a:cubicBezTo>
                    <a:pt x="2875379" y="29152"/>
                    <a:pt x="2881772" y="44586"/>
                    <a:pt x="2881772" y="60678"/>
                  </a:cubicBezTo>
                  <a:lnTo>
                    <a:pt x="2881772" y="437446"/>
                  </a:lnTo>
                  <a:cubicBezTo>
                    <a:pt x="2881772" y="453539"/>
                    <a:pt x="2875379" y="468973"/>
                    <a:pt x="2864000" y="480352"/>
                  </a:cubicBezTo>
                  <a:cubicBezTo>
                    <a:pt x="2852620" y="491732"/>
                    <a:pt x="2837187" y="498125"/>
                    <a:pt x="2821094" y="498125"/>
                  </a:cubicBezTo>
                  <a:lnTo>
                    <a:pt x="60678" y="498125"/>
                  </a:lnTo>
                  <a:cubicBezTo>
                    <a:pt x="44586" y="498125"/>
                    <a:pt x="29152" y="491732"/>
                    <a:pt x="17772" y="480352"/>
                  </a:cubicBezTo>
                  <a:cubicBezTo>
                    <a:pt x="6393" y="468973"/>
                    <a:pt x="0" y="453539"/>
                    <a:pt x="0" y="437446"/>
                  </a:cubicBezTo>
                  <a:lnTo>
                    <a:pt x="0" y="60678"/>
                  </a:lnTo>
                  <a:cubicBezTo>
                    <a:pt x="0" y="44586"/>
                    <a:pt x="6393" y="29152"/>
                    <a:pt x="17772" y="17772"/>
                  </a:cubicBezTo>
                  <a:cubicBezTo>
                    <a:pt x="29152" y="6393"/>
                    <a:pt x="44586" y="0"/>
                    <a:pt x="60678" y="0"/>
                  </a:cubicBezTo>
                  <a:close/>
                </a:path>
              </a:pathLst>
            </a:custGeom>
            <a:solidFill>
              <a:srgbClr val="000000">
                <a:alpha val="0"/>
              </a:srgbClr>
            </a:solidFill>
            <a:ln w="38100" cap="rnd">
              <a:solidFill>
                <a:srgbClr val="FF3131"/>
              </a:solidFill>
              <a:prstDash val="solid"/>
              <a:round/>
            </a:ln>
          </p:spPr>
        </p:sp>
        <p:sp>
          <p:nvSpPr>
            <p:cNvPr id="9" name="TextBox 9"/>
            <p:cNvSpPr txBox="1"/>
            <p:nvPr/>
          </p:nvSpPr>
          <p:spPr>
            <a:xfrm>
              <a:off x="0" y="-38100"/>
              <a:ext cx="2881772" cy="5362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1571624" y="765099"/>
            <a:ext cx="6053121" cy="536727"/>
          </a:xfrm>
          <a:prstGeom prst="rect">
            <a:avLst/>
          </a:prstGeom>
        </p:spPr>
        <p:txBody>
          <a:bodyPr lIns="0" tIns="0" rIns="0" bIns="0" rtlCol="0" anchor="t">
            <a:spAutoFit/>
          </a:bodyPr>
          <a:lstStyle/>
          <a:p>
            <a:pPr marL="0" lvl="1" indent="0" algn="l">
              <a:lnSpc>
                <a:spcPts val="4233"/>
              </a:lnSpc>
            </a:pPr>
            <a:r>
              <a:rPr lang="en-US" sz="3618" spc="-50">
                <a:solidFill>
                  <a:srgbClr val="00694C"/>
                </a:solidFill>
                <a:latin typeface="Helvetica World"/>
              </a:rPr>
              <a:t>Tasks: Building the Dashboard</a:t>
            </a:r>
          </a:p>
        </p:txBody>
      </p:sp>
      <p:sp>
        <p:nvSpPr>
          <p:cNvPr id="11" name="TextBox 11"/>
          <p:cNvSpPr txBox="1"/>
          <p:nvPr/>
        </p:nvSpPr>
        <p:spPr>
          <a:xfrm>
            <a:off x="2437191" y="3572502"/>
            <a:ext cx="13413618" cy="3420999"/>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What is the relationship between fuel efficiency and the number of cylinders in a car's engine?</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Task A: Create a scatter plot with the number of cylinders on the x-axis and highway MPG on the y-axis. Then create a trendline on the scatter plot to visually estimate the slope of the relationship and assess its significance.</a:t>
            </a:r>
          </a:p>
          <a:p>
            <a:pPr algn="l">
              <a:lnSpc>
                <a:spcPts val="3393"/>
              </a:lnSpc>
            </a:pPr>
            <a:r>
              <a:rPr lang="en-US" sz="2900" spc="-40">
                <a:solidFill>
                  <a:srgbClr val="00694C"/>
                </a:solidFill>
                <a:latin typeface="Muli"/>
              </a:rPr>
              <a:t>Task B: Calculate the correlation coefficient between the number of cylinders and highway MPG to quantify the strength and direction of the relationship.</a:t>
            </a:r>
          </a:p>
        </p:txBody>
      </p:sp>
      <p:grpSp>
        <p:nvGrpSpPr>
          <p:cNvPr id="12" name="Group 12"/>
          <p:cNvGrpSpPr/>
          <p:nvPr/>
        </p:nvGrpSpPr>
        <p:grpSpPr>
          <a:xfrm>
            <a:off x="2227817" y="3209206"/>
            <a:ext cx="13832366" cy="4128542"/>
            <a:chOff x="0" y="0"/>
            <a:chExt cx="3643092" cy="1087353"/>
          </a:xfrm>
        </p:grpSpPr>
        <p:sp>
          <p:nvSpPr>
            <p:cNvPr id="13" name="Freeform 13"/>
            <p:cNvSpPr/>
            <p:nvPr/>
          </p:nvSpPr>
          <p:spPr>
            <a:xfrm>
              <a:off x="0" y="0"/>
              <a:ext cx="3643092" cy="1087353"/>
            </a:xfrm>
            <a:custGeom>
              <a:avLst/>
              <a:gdLst/>
              <a:ahLst/>
              <a:cxnLst/>
              <a:rect l="l" t="t" r="r" b="b"/>
              <a:pathLst>
                <a:path w="3643092" h="1087353">
                  <a:moveTo>
                    <a:pt x="28544" y="0"/>
                  </a:moveTo>
                  <a:lnTo>
                    <a:pt x="3614548" y="0"/>
                  </a:lnTo>
                  <a:cubicBezTo>
                    <a:pt x="3622118" y="0"/>
                    <a:pt x="3629379" y="3007"/>
                    <a:pt x="3634732" y="8360"/>
                  </a:cubicBezTo>
                  <a:cubicBezTo>
                    <a:pt x="3640085" y="13714"/>
                    <a:pt x="3643092" y="20974"/>
                    <a:pt x="3643092" y="28544"/>
                  </a:cubicBezTo>
                  <a:lnTo>
                    <a:pt x="3643092" y="1058808"/>
                  </a:lnTo>
                  <a:cubicBezTo>
                    <a:pt x="3643092" y="1074573"/>
                    <a:pt x="3630313" y="1087353"/>
                    <a:pt x="3614548" y="1087353"/>
                  </a:cubicBezTo>
                  <a:lnTo>
                    <a:pt x="28544" y="1087353"/>
                  </a:lnTo>
                  <a:cubicBezTo>
                    <a:pt x="12780" y="1087353"/>
                    <a:pt x="0" y="1074573"/>
                    <a:pt x="0" y="1058808"/>
                  </a:cubicBezTo>
                  <a:lnTo>
                    <a:pt x="0" y="28544"/>
                  </a:lnTo>
                  <a:cubicBezTo>
                    <a:pt x="0" y="12780"/>
                    <a:pt x="12780" y="0"/>
                    <a:pt x="28544" y="0"/>
                  </a:cubicBezTo>
                  <a:close/>
                </a:path>
              </a:pathLst>
            </a:custGeom>
            <a:solidFill>
              <a:srgbClr val="000000">
                <a:alpha val="0"/>
              </a:srgbClr>
            </a:solidFill>
            <a:ln w="19050" cap="rnd">
              <a:solidFill>
                <a:srgbClr val="FF914D"/>
              </a:solidFill>
              <a:prstDash val="solid"/>
              <a:round/>
            </a:ln>
          </p:spPr>
        </p:sp>
        <p:sp>
          <p:nvSpPr>
            <p:cNvPr id="14" name="TextBox 14"/>
            <p:cNvSpPr txBox="1"/>
            <p:nvPr/>
          </p:nvSpPr>
          <p:spPr>
            <a:xfrm>
              <a:off x="0" y="-38100"/>
              <a:ext cx="3643092" cy="112545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629674" y="2128189"/>
            <a:ext cx="1800492" cy="606113"/>
          </a:xfrm>
          <a:prstGeom prst="rect">
            <a:avLst/>
          </a:prstGeom>
        </p:spPr>
        <p:txBody>
          <a:bodyPr lIns="0" tIns="0" rIns="0" bIns="0" rtlCol="0" anchor="t">
            <a:spAutoFit/>
          </a:bodyPr>
          <a:lstStyle/>
          <a:p>
            <a:pPr marL="0" lvl="1" indent="0" algn="l">
              <a:lnSpc>
                <a:spcPts val="4779"/>
              </a:lnSpc>
            </a:pPr>
            <a:r>
              <a:rPr lang="en-US" sz="4084" spc="-57">
                <a:solidFill>
                  <a:srgbClr val="00694C"/>
                </a:solidFill>
                <a:latin typeface="Helvetica World"/>
              </a:rPr>
              <a:t>Tasks 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0574143" y="-405063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2459370" y="2356695"/>
            <a:ext cx="10251396" cy="2340887"/>
            <a:chOff x="0" y="0"/>
            <a:chExt cx="2699956" cy="616530"/>
          </a:xfrm>
        </p:grpSpPr>
        <p:sp>
          <p:nvSpPr>
            <p:cNvPr id="5" name="Freeform 5"/>
            <p:cNvSpPr/>
            <p:nvPr/>
          </p:nvSpPr>
          <p:spPr>
            <a:xfrm>
              <a:off x="0" y="0"/>
              <a:ext cx="2699956" cy="616530"/>
            </a:xfrm>
            <a:custGeom>
              <a:avLst/>
              <a:gdLst/>
              <a:ahLst/>
              <a:cxnLst/>
              <a:rect l="l" t="t" r="r" b="b"/>
              <a:pathLst>
                <a:path w="2699956" h="616530">
                  <a:moveTo>
                    <a:pt x="38516" y="0"/>
                  </a:moveTo>
                  <a:lnTo>
                    <a:pt x="2661441" y="0"/>
                  </a:lnTo>
                  <a:cubicBezTo>
                    <a:pt x="2682712" y="0"/>
                    <a:pt x="2699956" y="17244"/>
                    <a:pt x="2699956" y="38516"/>
                  </a:cubicBezTo>
                  <a:lnTo>
                    <a:pt x="2699956" y="578014"/>
                  </a:lnTo>
                  <a:cubicBezTo>
                    <a:pt x="2699956" y="588229"/>
                    <a:pt x="2695898" y="598026"/>
                    <a:pt x="2688675" y="605249"/>
                  </a:cubicBezTo>
                  <a:cubicBezTo>
                    <a:pt x="2681452" y="612472"/>
                    <a:pt x="2671656" y="616530"/>
                    <a:pt x="2661441" y="616530"/>
                  </a:cubicBezTo>
                  <a:lnTo>
                    <a:pt x="38516" y="616530"/>
                  </a:lnTo>
                  <a:cubicBezTo>
                    <a:pt x="17244" y="616530"/>
                    <a:pt x="0" y="599286"/>
                    <a:pt x="0" y="578014"/>
                  </a:cubicBezTo>
                  <a:lnTo>
                    <a:pt x="0" y="38516"/>
                  </a:lnTo>
                  <a:cubicBezTo>
                    <a:pt x="0" y="17244"/>
                    <a:pt x="17244" y="0"/>
                    <a:pt x="38516" y="0"/>
                  </a:cubicBezTo>
                  <a:close/>
                </a:path>
              </a:pathLst>
            </a:custGeom>
            <a:solidFill>
              <a:srgbClr val="000000">
                <a:alpha val="0"/>
              </a:srgbClr>
            </a:solidFill>
            <a:ln w="95250" cap="rnd">
              <a:solidFill>
                <a:srgbClr val="FF3131"/>
              </a:solidFill>
              <a:prstDash val="solid"/>
              <a:round/>
            </a:ln>
          </p:spPr>
        </p:sp>
        <p:sp>
          <p:nvSpPr>
            <p:cNvPr id="6" name="TextBox 6"/>
            <p:cNvSpPr txBox="1"/>
            <p:nvPr/>
          </p:nvSpPr>
          <p:spPr>
            <a:xfrm>
              <a:off x="0" y="-38100"/>
              <a:ext cx="2699956" cy="65463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194681" y="528217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8" name="TextBox 8"/>
          <p:cNvSpPr txBox="1"/>
          <p:nvPr/>
        </p:nvSpPr>
        <p:spPr>
          <a:xfrm>
            <a:off x="2811133" y="2849086"/>
            <a:ext cx="9585350" cy="1378017"/>
          </a:xfrm>
          <a:prstGeom prst="rect">
            <a:avLst/>
          </a:prstGeom>
        </p:spPr>
        <p:txBody>
          <a:bodyPr lIns="0" tIns="0" rIns="0" bIns="0" rtlCol="0" anchor="t">
            <a:spAutoFit/>
          </a:bodyPr>
          <a:lstStyle/>
          <a:p>
            <a:pPr marL="0" lvl="1" indent="0" algn="l">
              <a:lnSpc>
                <a:spcPts val="10745"/>
              </a:lnSpc>
            </a:pPr>
            <a:r>
              <a:rPr lang="en-US" sz="9184" spc="-128">
                <a:solidFill>
                  <a:srgbClr val="00694C"/>
                </a:solidFill>
                <a:latin typeface="Helvetica World"/>
              </a:rPr>
              <a:t>Project Description</a:t>
            </a:r>
          </a:p>
        </p:txBody>
      </p:sp>
      <p:sp>
        <p:nvSpPr>
          <p:cNvPr id="9" name="Freeform 9"/>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10" name="Freeform 10"/>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11" name="Freeform 11"/>
          <p:cNvSpPr/>
          <p:nvPr/>
        </p:nvSpPr>
        <p:spPr>
          <a:xfrm>
            <a:off x="12188882" y="4968596"/>
            <a:ext cx="1043767" cy="1323301"/>
          </a:xfrm>
          <a:custGeom>
            <a:avLst/>
            <a:gdLst/>
            <a:ahLst/>
            <a:cxnLst/>
            <a:rect l="l" t="t" r="r" b="b"/>
            <a:pathLst>
              <a:path w="1043767" h="1323301">
                <a:moveTo>
                  <a:pt x="0" y="0"/>
                </a:moveTo>
                <a:lnTo>
                  <a:pt x="1043767" y="0"/>
                </a:lnTo>
                <a:lnTo>
                  <a:pt x="1043767" y="1323301"/>
                </a:lnTo>
                <a:lnTo>
                  <a:pt x="0" y="13233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9906228" y="-2929818"/>
            <a:ext cx="19496826" cy="14037714"/>
          </a:xfrm>
          <a:custGeom>
            <a:avLst/>
            <a:gdLst/>
            <a:ahLst/>
            <a:cxnLst/>
            <a:rect l="l" t="t" r="r" b="b"/>
            <a:pathLst>
              <a:path w="19496826" h="14037714">
                <a:moveTo>
                  <a:pt x="0" y="0"/>
                </a:moveTo>
                <a:lnTo>
                  <a:pt x="19496826" y="0"/>
                </a:lnTo>
                <a:lnTo>
                  <a:pt x="19496826" y="14037714"/>
                </a:lnTo>
                <a:lnTo>
                  <a:pt x="0" y="140377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4173200" y="-3779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79975" y="6411980"/>
            <a:ext cx="17728050" cy="3849624"/>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Bugatti excels in having the highest average engine horsepower (1001), the best average highway mileage (14), and the highest average cost ($1,757,223.66). In contrast, Tesla leads in the highest average highway MPG (98.94), the top average engine horsepower (538), and the highest average price ($85,255.55).</a:t>
            </a:r>
          </a:p>
          <a:p>
            <a:pPr algn="l">
              <a:lnSpc>
                <a:spcPts val="3393"/>
              </a:lnSpc>
            </a:pPr>
            <a:endParaRPr lang="en-US" sz="2900" spc="-40">
              <a:solidFill>
                <a:srgbClr val="00694C"/>
              </a:solidFill>
              <a:latin typeface="Muli"/>
            </a:endParaRPr>
          </a:p>
          <a:p>
            <a:pPr marL="0" lvl="1" indent="0" algn="l">
              <a:lnSpc>
                <a:spcPts val="3393"/>
              </a:lnSpc>
            </a:pPr>
            <a:r>
              <a:rPr lang="en-US" sz="2900" spc="-40">
                <a:solidFill>
                  <a:srgbClr val="00694C"/>
                </a:solidFill>
                <a:latin typeface="Muli"/>
              </a:rPr>
              <a:t>In summary, individuals seeking unparalleled performance will be drawn to Bugatti's high-performance vehicles due to their superior engine power and pricing. On the other hand, Tesla's focus on electric cars showcases their exceptional price and fuel efficiency, appealing to environmentally conscious customers. This comparison underscores the diverse goals and preferences present in the automotive industry, catering to a wide range of customers with varying needs and interests.</a:t>
            </a:r>
          </a:p>
        </p:txBody>
      </p:sp>
      <p:grpSp>
        <p:nvGrpSpPr>
          <p:cNvPr id="8" name="Group 8"/>
          <p:cNvGrpSpPr/>
          <p:nvPr/>
        </p:nvGrpSpPr>
        <p:grpSpPr>
          <a:xfrm>
            <a:off x="0" y="6392930"/>
            <a:ext cx="18288000" cy="3868674"/>
            <a:chOff x="0" y="0"/>
            <a:chExt cx="4816593" cy="1018910"/>
          </a:xfrm>
        </p:grpSpPr>
        <p:sp>
          <p:nvSpPr>
            <p:cNvPr id="9" name="Freeform 9"/>
            <p:cNvSpPr/>
            <p:nvPr/>
          </p:nvSpPr>
          <p:spPr>
            <a:xfrm>
              <a:off x="0" y="0"/>
              <a:ext cx="4816592" cy="1018910"/>
            </a:xfrm>
            <a:custGeom>
              <a:avLst/>
              <a:gdLst/>
              <a:ahLst/>
              <a:cxnLst/>
              <a:rect l="l" t="t" r="r" b="b"/>
              <a:pathLst>
                <a:path w="4816592" h="1018910">
                  <a:moveTo>
                    <a:pt x="21590" y="0"/>
                  </a:moveTo>
                  <a:lnTo>
                    <a:pt x="4795002" y="0"/>
                  </a:lnTo>
                  <a:cubicBezTo>
                    <a:pt x="4800728" y="0"/>
                    <a:pt x="4806220" y="2275"/>
                    <a:pt x="4810269" y="6324"/>
                  </a:cubicBezTo>
                  <a:cubicBezTo>
                    <a:pt x="4814318" y="10372"/>
                    <a:pt x="4816592" y="15864"/>
                    <a:pt x="4816592" y="21590"/>
                  </a:cubicBezTo>
                  <a:lnTo>
                    <a:pt x="4816592" y="997320"/>
                  </a:lnTo>
                  <a:cubicBezTo>
                    <a:pt x="4816592" y="1003046"/>
                    <a:pt x="4814318" y="1008538"/>
                    <a:pt x="4810269" y="1012586"/>
                  </a:cubicBezTo>
                  <a:cubicBezTo>
                    <a:pt x="4806220" y="1016635"/>
                    <a:pt x="4800728" y="1018910"/>
                    <a:pt x="4795002" y="1018910"/>
                  </a:cubicBezTo>
                  <a:lnTo>
                    <a:pt x="21590" y="1018910"/>
                  </a:lnTo>
                  <a:cubicBezTo>
                    <a:pt x="9666" y="1018910"/>
                    <a:pt x="0" y="1009244"/>
                    <a:pt x="0" y="997320"/>
                  </a:cubicBezTo>
                  <a:lnTo>
                    <a:pt x="0" y="21590"/>
                  </a:lnTo>
                  <a:cubicBezTo>
                    <a:pt x="0" y="9666"/>
                    <a:pt x="9666" y="0"/>
                    <a:pt x="21590"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4816593" cy="105701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79975" y="0"/>
            <a:ext cx="17728050" cy="6392930"/>
          </a:xfrm>
          <a:custGeom>
            <a:avLst/>
            <a:gdLst/>
            <a:ahLst/>
            <a:cxnLst/>
            <a:rect l="l" t="t" r="r" b="b"/>
            <a:pathLst>
              <a:path w="17728050" h="6392930">
                <a:moveTo>
                  <a:pt x="0" y="0"/>
                </a:moveTo>
                <a:lnTo>
                  <a:pt x="17728050" y="0"/>
                </a:lnTo>
                <a:lnTo>
                  <a:pt x="17728050" y="6392930"/>
                </a:lnTo>
                <a:lnTo>
                  <a:pt x="0" y="6392930"/>
                </a:lnTo>
                <a:lnTo>
                  <a:pt x="0" y="0"/>
                </a:lnTo>
                <a:close/>
              </a:path>
            </a:pathLst>
          </a:custGeom>
          <a:blipFill>
            <a:blip r:embed="rId8"/>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499993"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13144500" y="-281856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6477960" y="220282"/>
            <a:ext cx="5332080" cy="1240026"/>
            <a:chOff x="0" y="0"/>
            <a:chExt cx="2141923" cy="498125"/>
          </a:xfrm>
        </p:grpSpPr>
        <p:sp>
          <p:nvSpPr>
            <p:cNvPr id="8" name="Freeform 8"/>
            <p:cNvSpPr/>
            <p:nvPr/>
          </p:nvSpPr>
          <p:spPr>
            <a:xfrm>
              <a:off x="0" y="0"/>
              <a:ext cx="2141923" cy="498125"/>
            </a:xfrm>
            <a:custGeom>
              <a:avLst/>
              <a:gdLst/>
              <a:ahLst/>
              <a:cxnLst/>
              <a:rect l="l" t="t" r="r" b="b"/>
              <a:pathLst>
                <a:path w="2141923" h="498125">
                  <a:moveTo>
                    <a:pt x="74050" y="0"/>
                  </a:moveTo>
                  <a:lnTo>
                    <a:pt x="2067873" y="0"/>
                  </a:lnTo>
                  <a:cubicBezTo>
                    <a:pt x="2108770" y="0"/>
                    <a:pt x="2141923" y="33153"/>
                    <a:pt x="2141923" y="74050"/>
                  </a:cubicBezTo>
                  <a:lnTo>
                    <a:pt x="2141923" y="424075"/>
                  </a:lnTo>
                  <a:cubicBezTo>
                    <a:pt x="2141923" y="443714"/>
                    <a:pt x="2134121" y="462549"/>
                    <a:pt x="2120234" y="476436"/>
                  </a:cubicBezTo>
                  <a:cubicBezTo>
                    <a:pt x="2106347" y="490323"/>
                    <a:pt x="2087512" y="498125"/>
                    <a:pt x="2067873" y="498125"/>
                  </a:cubicBezTo>
                  <a:lnTo>
                    <a:pt x="74050" y="498125"/>
                  </a:lnTo>
                  <a:cubicBezTo>
                    <a:pt x="33153" y="498125"/>
                    <a:pt x="0" y="464972"/>
                    <a:pt x="0" y="424075"/>
                  </a:cubicBezTo>
                  <a:lnTo>
                    <a:pt x="0" y="74050"/>
                  </a:lnTo>
                  <a:cubicBezTo>
                    <a:pt x="0" y="33153"/>
                    <a:pt x="33153" y="0"/>
                    <a:pt x="74050" y="0"/>
                  </a:cubicBezTo>
                  <a:close/>
                </a:path>
              </a:pathLst>
            </a:custGeom>
            <a:solidFill>
              <a:srgbClr val="000000">
                <a:alpha val="0"/>
              </a:srgbClr>
            </a:solidFill>
            <a:ln w="38100" cap="rnd">
              <a:solidFill>
                <a:srgbClr val="FF3131"/>
              </a:solidFill>
              <a:prstDash val="solid"/>
              <a:round/>
            </a:ln>
          </p:spPr>
        </p:sp>
        <p:sp>
          <p:nvSpPr>
            <p:cNvPr id="9" name="TextBox 9"/>
            <p:cNvSpPr txBox="1"/>
            <p:nvPr/>
          </p:nvSpPr>
          <p:spPr>
            <a:xfrm>
              <a:off x="0" y="-38100"/>
              <a:ext cx="2141923" cy="5362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2051309"/>
            <a:ext cx="18288000" cy="6351512"/>
            <a:chOff x="0" y="0"/>
            <a:chExt cx="7346380" cy="2551434"/>
          </a:xfrm>
        </p:grpSpPr>
        <p:sp>
          <p:nvSpPr>
            <p:cNvPr id="11" name="Freeform 11"/>
            <p:cNvSpPr/>
            <p:nvPr/>
          </p:nvSpPr>
          <p:spPr>
            <a:xfrm>
              <a:off x="0" y="0"/>
              <a:ext cx="7346379" cy="2551434"/>
            </a:xfrm>
            <a:custGeom>
              <a:avLst/>
              <a:gdLst/>
              <a:ahLst/>
              <a:cxnLst/>
              <a:rect l="l" t="t" r="r" b="b"/>
              <a:pathLst>
                <a:path w="7346379" h="2551434">
                  <a:moveTo>
                    <a:pt x="21590" y="0"/>
                  </a:moveTo>
                  <a:lnTo>
                    <a:pt x="7324789" y="0"/>
                  </a:lnTo>
                  <a:cubicBezTo>
                    <a:pt x="7330515" y="0"/>
                    <a:pt x="7336007" y="2275"/>
                    <a:pt x="7340056" y="6324"/>
                  </a:cubicBezTo>
                  <a:cubicBezTo>
                    <a:pt x="7344105" y="10372"/>
                    <a:pt x="7346379" y="15864"/>
                    <a:pt x="7346379" y="21590"/>
                  </a:cubicBezTo>
                  <a:lnTo>
                    <a:pt x="7346379" y="2529844"/>
                  </a:lnTo>
                  <a:cubicBezTo>
                    <a:pt x="7346379" y="2535570"/>
                    <a:pt x="7344105" y="2541061"/>
                    <a:pt x="7340056" y="2545110"/>
                  </a:cubicBezTo>
                  <a:cubicBezTo>
                    <a:pt x="7336007" y="2549159"/>
                    <a:pt x="7330515" y="2551434"/>
                    <a:pt x="7324789" y="2551434"/>
                  </a:cubicBezTo>
                  <a:lnTo>
                    <a:pt x="21590" y="2551434"/>
                  </a:lnTo>
                  <a:cubicBezTo>
                    <a:pt x="15864" y="2551434"/>
                    <a:pt x="10372" y="2549159"/>
                    <a:pt x="6324" y="2545110"/>
                  </a:cubicBezTo>
                  <a:cubicBezTo>
                    <a:pt x="2275" y="2541061"/>
                    <a:pt x="0" y="2535570"/>
                    <a:pt x="0" y="2529844"/>
                  </a:cubicBezTo>
                  <a:lnTo>
                    <a:pt x="0" y="21590"/>
                  </a:lnTo>
                  <a:cubicBezTo>
                    <a:pt x="0" y="9666"/>
                    <a:pt x="9666" y="0"/>
                    <a:pt x="21590" y="0"/>
                  </a:cubicBezTo>
                  <a:close/>
                </a:path>
              </a:pathLst>
            </a:custGeom>
            <a:solidFill>
              <a:srgbClr val="000000">
                <a:alpha val="0"/>
              </a:srgbClr>
            </a:solidFill>
            <a:ln w="38100" cap="rnd">
              <a:solidFill>
                <a:srgbClr val="FF3131"/>
              </a:solidFill>
              <a:prstDash val="solid"/>
              <a:round/>
            </a:ln>
          </p:spPr>
        </p:sp>
        <p:sp>
          <p:nvSpPr>
            <p:cNvPr id="12" name="TextBox 12"/>
            <p:cNvSpPr txBox="1"/>
            <p:nvPr/>
          </p:nvSpPr>
          <p:spPr>
            <a:xfrm>
              <a:off x="0" y="-38100"/>
              <a:ext cx="7346380" cy="2589534"/>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36862" y="2543172"/>
            <a:ext cx="17814276" cy="5200657"/>
          </a:xfrm>
          <a:custGeom>
            <a:avLst/>
            <a:gdLst/>
            <a:ahLst/>
            <a:cxnLst/>
            <a:rect l="l" t="t" r="r" b="b"/>
            <a:pathLst>
              <a:path w="17814276" h="5200657">
                <a:moveTo>
                  <a:pt x="0" y="0"/>
                </a:moveTo>
                <a:lnTo>
                  <a:pt x="17814276" y="0"/>
                </a:lnTo>
                <a:lnTo>
                  <a:pt x="17814276" y="5200656"/>
                </a:lnTo>
                <a:lnTo>
                  <a:pt x="0" y="5200656"/>
                </a:lnTo>
                <a:lnTo>
                  <a:pt x="0" y="0"/>
                </a:lnTo>
                <a:close/>
              </a:path>
            </a:pathLst>
          </a:custGeom>
          <a:blipFill>
            <a:blip r:embed="rId8"/>
            <a:stretch>
              <a:fillRect/>
            </a:stretch>
          </a:blipFill>
        </p:spPr>
      </p:sp>
      <p:sp>
        <p:nvSpPr>
          <p:cNvPr id="14" name="TextBox 14"/>
          <p:cNvSpPr txBox="1"/>
          <p:nvPr/>
        </p:nvSpPr>
        <p:spPr>
          <a:xfrm>
            <a:off x="7143313" y="548705"/>
            <a:ext cx="4086922" cy="592704"/>
          </a:xfrm>
          <a:prstGeom prst="rect">
            <a:avLst/>
          </a:prstGeom>
        </p:spPr>
        <p:txBody>
          <a:bodyPr lIns="0" tIns="0" rIns="0" bIns="0" rtlCol="0" anchor="t">
            <a:spAutoFit/>
          </a:bodyPr>
          <a:lstStyle/>
          <a:p>
            <a:pPr marL="0" lvl="1" indent="0" algn="l">
              <a:lnSpc>
                <a:spcPts val="4667"/>
              </a:lnSpc>
            </a:pPr>
            <a:r>
              <a:rPr lang="en-US" sz="3989" spc="-55">
                <a:solidFill>
                  <a:srgbClr val="00694C"/>
                </a:solidFill>
                <a:latin typeface="Helvetica World"/>
              </a:rPr>
              <a:t>Tasks: Dashboard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12273337" y="-257310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4" name="Freeform 4"/>
          <p:cNvSpPr/>
          <p:nvPr/>
        </p:nvSpPr>
        <p:spPr>
          <a:xfrm>
            <a:off x="-2622878" y="448958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9863316" y="1541694"/>
            <a:ext cx="4820043" cy="1891317"/>
            <a:chOff x="0" y="0"/>
            <a:chExt cx="1269476" cy="498125"/>
          </a:xfrm>
        </p:grpSpPr>
        <p:sp>
          <p:nvSpPr>
            <p:cNvPr id="8" name="Freeform 8"/>
            <p:cNvSpPr/>
            <p:nvPr/>
          </p:nvSpPr>
          <p:spPr>
            <a:xfrm>
              <a:off x="0" y="0"/>
              <a:ext cx="1269476" cy="498125"/>
            </a:xfrm>
            <a:custGeom>
              <a:avLst/>
              <a:gdLst/>
              <a:ahLst/>
              <a:cxnLst/>
              <a:rect l="l" t="t" r="r" b="b"/>
              <a:pathLst>
                <a:path w="1269476" h="498125">
                  <a:moveTo>
                    <a:pt x="81916" y="0"/>
                  </a:moveTo>
                  <a:lnTo>
                    <a:pt x="1187561" y="0"/>
                  </a:lnTo>
                  <a:cubicBezTo>
                    <a:pt x="1232801" y="0"/>
                    <a:pt x="1269476" y="36675"/>
                    <a:pt x="1269476" y="81916"/>
                  </a:cubicBezTo>
                  <a:lnTo>
                    <a:pt x="1269476" y="416209"/>
                  </a:lnTo>
                  <a:cubicBezTo>
                    <a:pt x="1269476" y="461450"/>
                    <a:pt x="1232801" y="498125"/>
                    <a:pt x="1187561" y="498125"/>
                  </a:cubicBezTo>
                  <a:lnTo>
                    <a:pt x="81916" y="498125"/>
                  </a:lnTo>
                  <a:cubicBezTo>
                    <a:pt x="36675" y="498125"/>
                    <a:pt x="0" y="461450"/>
                    <a:pt x="0" y="416209"/>
                  </a:cubicBezTo>
                  <a:lnTo>
                    <a:pt x="0" y="81916"/>
                  </a:lnTo>
                  <a:cubicBezTo>
                    <a:pt x="0" y="36675"/>
                    <a:pt x="36675" y="0"/>
                    <a:pt x="81916" y="0"/>
                  </a:cubicBezTo>
                  <a:close/>
                </a:path>
              </a:pathLst>
            </a:custGeom>
            <a:solidFill>
              <a:srgbClr val="000000">
                <a:alpha val="0"/>
              </a:srgbClr>
            </a:solidFill>
            <a:ln w="95250" cap="rnd">
              <a:solidFill>
                <a:srgbClr val="FF914D"/>
              </a:solidFill>
              <a:prstDash val="solid"/>
              <a:round/>
            </a:ln>
          </p:spPr>
        </p:sp>
        <p:sp>
          <p:nvSpPr>
            <p:cNvPr id="9" name="TextBox 9"/>
            <p:cNvSpPr txBox="1"/>
            <p:nvPr/>
          </p:nvSpPr>
          <p:spPr>
            <a:xfrm>
              <a:off x="0" y="-38100"/>
              <a:ext cx="1269476" cy="5362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597086" y="1807869"/>
            <a:ext cx="3361741" cy="1378017"/>
          </a:xfrm>
          <a:prstGeom prst="rect">
            <a:avLst/>
          </a:prstGeom>
        </p:spPr>
        <p:txBody>
          <a:bodyPr lIns="0" tIns="0" rIns="0" bIns="0" rtlCol="0" anchor="t">
            <a:spAutoFit/>
          </a:bodyPr>
          <a:lstStyle/>
          <a:p>
            <a:pPr marL="0" lvl="1" indent="0" algn="l">
              <a:lnSpc>
                <a:spcPts val="10745"/>
              </a:lnSpc>
            </a:pPr>
            <a:r>
              <a:rPr lang="en-US" sz="9184" spc="-128">
                <a:solidFill>
                  <a:srgbClr val="00694C"/>
                </a:solidFill>
                <a:latin typeface="Helvetica World"/>
              </a:rPr>
              <a:t>Result</a:t>
            </a:r>
          </a:p>
        </p:txBody>
      </p:sp>
      <p:sp>
        <p:nvSpPr>
          <p:cNvPr id="11" name="Freeform 11"/>
          <p:cNvSpPr/>
          <p:nvPr/>
        </p:nvSpPr>
        <p:spPr>
          <a:xfrm rot="387742">
            <a:off x="-25754543" y="4751647"/>
            <a:ext cx="36784358" cy="26484738"/>
          </a:xfrm>
          <a:custGeom>
            <a:avLst/>
            <a:gdLst/>
            <a:ahLst/>
            <a:cxnLst/>
            <a:rect l="l" t="t" r="r" b="b"/>
            <a:pathLst>
              <a:path w="36784358" h="26484738">
                <a:moveTo>
                  <a:pt x="0" y="0"/>
                </a:moveTo>
                <a:lnTo>
                  <a:pt x="36784358" y="0"/>
                </a:lnTo>
                <a:lnTo>
                  <a:pt x="36784358" y="26484738"/>
                </a:lnTo>
                <a:lnTo>
                  <a:pt x="0" y="264847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5750311" y="6041460"/>
            <a:ext cx="1043767" cy="1323301"/>
          </a:xfrm>
          <a:custGeom>
            <a:avLst/>
            <a:gdLst/>
            <a:ahLst/>
            <a:cxnLst/>
            <a:rect l="l" t="t" r="r" b="b"/>
            <a:pathLst>
              <a:path w="1043767" h="1323301">
                <a:moveTo>
                  <a:pt x="0" y="0"/>
                </a:moveTo>
                <a:lnTo>
                  <a:pt x="1043766" y="0"/>
                </a:lnTo>
                <a:lnTo>
                  <a:pt x="1043766" y="1323301"/>
                </a:lnTo>
                <a:lnTo>
                  <a:pt x="0" y="13233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3" name="Group 13"/>
          <p:cNvGrpSpPr/>
          <p:nvPr/>
        </p:nvGrpSpPr>
        <p:grpSpPr>
          <a:xfrm>
            <a:off x="8059034" y="4266876"/>
            <a:ext cx="8428606" cy="5303484"/>
            <a:chOff x="0" y="0"/>
            <a:chExt cx="2219880" cy="1396802"/>
          </a:xfrm>
        </p:grpSpPr>
        <p:sp>
          <p:nvSpPr>
            <p:cNvPr id="14" name="Freeform 14"/>
            <p:cNvSpPr/>
            <p:nvPr/>
          </p:nvSpPr>
          <p:spPr>
            <a:xfrm>
              <a:off x="0" y="0"/>
              <a:ext cx="2219880" cy="1396803"/>
            </a:xfrm>
            <a:custGeom>
              <a:avLst/>
              <a:gdLst/>
              <a:ahLst/>
              <a:cxnLst/>
              <a:rect l="l" t="t" r="r" b="b"/>
              <a:pathLst>
                <a:path w="2219880" h="1396803">
                  <a:moveTo>
                    <a:pt x="46845" y="0"/>
                  </a:moveTo>
                  <a:lnTo>
                    <a:pt x="2173035" y="0"/>
                  </a:lnTo>
                  <a:cubicBezTo>
                    <a:pt x="2185459" y="0"/>
                    <a:pt x="2197374" y="4935"/>
                    <a:pt x="2206159" y="13721"/>
                  </a:cubicBezTo>
                  <a:cubicBezTo>
                    <a:pt x="2214944" y="22506"/>
                    <a:pt x="2219880" y="34421"/>
                    <a:pt x="2219880" y="46845"/>
                  </a:cubicBezTo>
                  <a:lnTo>
                    <a:pt x="2219880" y="1349958"/>
                  </a:lnTo>
                  <a:cubicBezTo>
                    <a:pt x="2219880" y="1362382"/>
                    <a:pt x="2214944" y="1374297"/>
                    <a:pt x="2206159" y="1383082"/>
                  </a:cubicBezTo>
                  <a:cubicBezTo>
                    <a:pt x="2197374" y="1391867"/>
                    <a:pt x="2185459" y="1396803"/>
                    <a:pt x="2173035" y="1396803"/>
                  </a:cubicBezTo>
                  <a:lnTo>
                    <a:pt x="46845" y="1396803"/>
                  </a:lnTo>
                  <a:cubicBezTo>
                    <a:pt x="34421" y="1396803"/>
                    <a:pt x="22506" y="1391867"/>
                    <a:pt x="13721" y="1383082"/>
                  </a:cubicBezTo>
                  <a:cubicBezTo>
                    <a:pt x="4935" y="1374297"/>
                    <a:pt x="0" y="1362382"/>
                    <a:pt x="0" y="1349958"/>
                  </a:cubicBezTo>
                  <a:lnTo>
                    <a:pt x="0" y="46845"/>
                  </a:lnTo>
                  <a:cubicBezTo>
                    <a:pt x="0" y="34421"/>
                    <a:pt x="4935" y="22506"/>
                    <a:pt x="13721" y="13721"/>
                  </a:cubicBezTo>
                  <a:cubicBezTo>
                    <a:pt x="22506" y="4935"/>
                    <a:pt x="34421" y="0"/>
                    <a:pt x="46845" y="0"/>
                  </a:cubicBezTo>
                  <a:close/>
                </a:path>
              </a:pathLst>
            </a:custGeom>
            <a:solidFill>
              <a:srgbClr val="000000">
                <a:alpha val="0"/>
              </a:srgbClr>
            </a:solidFill>
            <a:ln w="95250" cap="rnd">
              <a:solidFill>
                <a:srgbClr val="FF914D"/>
              </a:solidFill>
              <a:prstDash val="solid"/>
              <a:round/>
            </a:ln>
          </p:spPr>
        </p:sp>
        <p:sp>
          <p:nvSpPr>
            <p:cNvPr id="15" name="TextBox 15"/>
            <p:cNvSpPr txBox="1"/>
            <p:nvPr/>
          </p:nvSpPr>
          <p:spPr>
            <a:xfrm>
              <a:off x="0" y="-38100"/>
              <a:ext cx="2219880" cy="1434902"/>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8731800" y="5162550"/>
            <a:ext cx="7083074" cy="3849624"/>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The insights gained from this study have greatly expanded my understanding of the automobile industry. I have learned about the evolving vehicle features, price dynamics, and fuel economy within this sector. It is evident that engine power and price are interconnected, market segments play a role in determining car popularity, and gearbox type influences pricing.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TextBox 3"/>
          <p:cNvSpPr txBox="1"/>
          <p:nvPr/>
        </p:nvSpPr>
        <p:spPr>
          <a:xfrm>
            <a:off x="2786038" y="3255947"/>
            <a:ext cx="12715924" cy="2740092"/>
          </a:xfrm>
          <a:prstGeom prst="rect">
            <a:avLst/>
          </a:prstGeom>
        </p:spPr>
        <p:txBody>
          <a:bodyPr lIns="0" tIns="0" rIns="0" bIns="0" rtlCol="0" anchor="t">
            <a:spAutoFit/>
          </a:bodyPr>
          <a:lstStyle/>
          <a:p>
            <a:pPr algn="ctr">
              <a:lnSpc>
                <a:spcPts val="10745"/>
              </a:lnSpc>
            </a:pPr>
            <a:r>
              <a:rPr lang="en-US" sz="9184" spc="-128">
                <a:solidFill>
                  <a:srgbClr val="00694C"/>
                </a:solidFill>
                <a:latin typeface="Helvetica World"/>
              </a:rPr>
              <a:t>THANK YOU</a:t>
            </a:r>
          </a:p>
          <a:p>
            <a:pPr marL="0" lvl="1" indent="0" algn="ctr">
              <a:lnSpc>
                <a:spcPts val="10745"/>
              </a:lnSpc>
            </a:pPr>
            <a:r>
              <a:rPr lang="en-US" sz="9184" spc="-128">
                <a:solidFill>
                  <a:srgbClr val="00694C"/>
                </a:solidFill>
                <a:latin typeface="Helvetica World"/>
              </a:rPr>
              <a:t>SO MUCH!</a:t>
            </a:r>
          </a:p>
        </p:txBody>
      </p:sp>
      <p:sp>
        <p:nvSpPr>
          <p:cNvPr id="4" name="Freeform 4"/>
          <p:cNvSpPr/>
          <p:nvPr/>
        </p:nvSpPr>
        <p:spPr>
          <a:xfrm>
            <a:off x="-14595966" y="2159594"/>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5" name="Freeform 5"/>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5">
              <a:alphaModFix amt="6999"/>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5415267" y="2725151"/>
            <a:ext cx="7525446" cy="3564945"/>
            <a:chOff x="0" y="0"/>
            <a:chExt cx="1982010" cy="938916"/>
          </a:xfrm>
        </p:grpSpPr>
        <p:sp>
          <p:nvSpPr>
            <p:cNvPr id="7" name="Freeform 7"/>
            <p:cNvSpPr/>
            <p:nvPr/>
          </p:nvSpPr>
          <p:spPr>
            <a:xfrm>
              <a:off x="0" y="0"/>
              <a:ext cx="1982010" cy="938916"/>
            </a:xfrm>
            <a:custGeom>
              <a:avLst/>
              <a:gdLst/>
              <a:ahLst/>
              <a:cxnLst/>
              <a:rect l="l" t="t" r="r" b="b"/>
              <a:pathLst>
                <a:path w="1982010" h="938916">
                  <a:moveTo>
                    <a:pt x="52467" y="0"/>
                  </a:moveTo>
                  <a:lnTo>
                    <a:pt x="1929543" y="0"/>
                  </a:lnTo>
                  <a:cubicBezTo>
                    <a:pt x="1958520" y="0"/>
                    <a:pt x="1982010" y="23490"/>
                    <a:pt x="1982010" y="52467"/>
                  </a:cubicBezTo>
                  <a:lnTo>
                    <a:pt x="1982010" y="886449"/>
                  </a:lnTo>
                  <a:cubicBezTo>
                    <a:pt x="1982010" y="915425"/>
                    <a:pt x="1958520" y="938916"/>
                    <a:pt x="1929543" y="938916"/>
                  </a:cubicBezTo>
                  <a:lnTo>
                    <a:pt x="52467" y="938916"/>
                  </a:lnTo>
                  <a:cubicBezTo>
                    <a:pt x="23490" y="938916"/>
                    <a:pt x="0" y="915425"/>
                    <a:pt x="0" y="886449"/>
                  </a:cubicBezTo>
                  <a:lnTo>
                    <a:pt x="0" y="52467"/>
                  </a:lnTo>
                  <a:cubicBezTo>
                    <a:pt x="0" y="23490"/>
                    <a:pt x="23490" y="0"/>
                    <a:pt x="52467" y="0"/>
                  </a:cubicBezTo>
                  <a:close/>
                </a:path>
              </a:pathLst>
            </a:custGeom>
            <a:solidFill>
              <a:srgbClr val="000000">
                <a:alpha val="0"/>
              </a:srgbClr>
            </a:solidFill>
            <a:ln w="95250" cap="rnd">
              <a:solidFill>
                <a:srgbClr val="57C492"/>
              </a:solidFill>
              <a:prstDash val="solid"/>
              <a:round/>
            </a:ln>
          </p:spPr>
        </p:sp>
        <p:sp>
          <p:nvSpPr>
            <p:cNvPr id="8" name="TextBox 8"/>
            <p:cNvSpPr txBox="1"/>
            <p:nvPr/>
          </p:nvSpPr>
          <p:spPr>
            <a:xfrm>
              <a:off x="0" y="-38100"/>
              <a:ext cx="1982010" cy="977016"/>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437191" y="656463"/>
            <a:ext cx="13413618" cy="8993124"/>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The automotive sector has undergone significant changes in recent decades, emphasizing fuel efficiency, environmental sustainability, and technological advancements. Understanding the driving factors behind consumer demand for cars is now more crucial than ever due to heightened competition and evolving consumer preferences. The industry has witnessed a rise in electric and hybrid vehicles, as well as a growing interest in alternative fuel options like hydrogen and natural gas. Despite this, gasoline-powered cars continue to dominate the market, offering consumers a variety of fuel types and grades to choose from.</a:t>
            </a:r>
          </a:p>
          <a:p>
            <a:pPr algn="l">
              <a:lnSpc>
                <a:spcPts val="3393"/>
              </a:lnSpc>
            </a:pPr>
            <a:endParaRPr lang="en-US" sz="2900" spc="-40">
              <a:solidFill>
                <a:srgbClr val="00694C"/>
              </a:solidFill>
              <a:latin typeface="Muli"/>
            </a:endParaRPr>
          </a:p>
          <a:p>
            <a:pPr marL="0" lvl="1" indent="0" algn="l">
              <a:lnSpc>
                <a:spcPts val="3393"/>
              </a:lnSpc>
            </a:pPr>
            <a:r>
              <a:rPr lang="en-US" sz="2900" spc="-40">
                <a:solidFill>
                  <a:srgbClr val="00694C"/>
                </a:solidFill>
                <a:latin typeface="Muli"/>
              </a:rPr>
              <a:t>As a Data Analyst working with a specific dataset, the client seeks guidance on how car manufacturers can optimize pricing and product development decisions to enhance profitability while meeting consumer demand. This challenge can be addressed by examining the correlation between a car's features, market segment, and pricing, pinpointing the most popular features and categories among consumers, and determining the most profitable options for manufacturers. Through the application of data analysis tools like regression analysis and market segmentation, manufacturers can devise a pricing strategy that strikes a balance between consumer demand and profitability. Additionally, they can identify key product features to prioritize in future development endeavors, ultimately boosting their competitiveness and profitability in the market.</a:t>
            </a:r>
          </a:p>
        </p:txBody>
      </p:sp>
      <p:grpSp>
        <p:nvGrpSpPr>
          <p:cNvPr id="8" name="Group 8"/>
          <p:cNvGrpSpPr/>
          <p:nvPr/>
        </p:nvGrpSpPr>
        <p:grpSpPr>
          <a:xfrm>
            <a:off x="2082604" y="433896"/>
            <a:ext cx="13768205" cy="9520899"/>
            <a:chOff x="0" y="0"/>
            <a:chExt cx="3626194" cy="2507562"/>
          </a:xfrm>
        </p:grpSpPr>
        <p:sp>
          <p:nvSpPr>
            <p:cNvPr id="9" name="Freeform 9"/>
            <p:cNvSpPr/>
            <p:nvPr/>
          </p:nvSpPr>
          <p:spPr>
            <a:xfrm>
              <a:off x="0" y="0"/>
              <a:ext cx="3626194" cy="2507562"/>
            </a:xfrm>
            <a:custGeom>
              <a:avLst/>
              <a:gdLst/>
              <a:ahLst/>
              <a:cxnLst/>
              <a:rect l="l" t="t" r="r" b="b"/>
              <a:pathLst>
                <a:path w="3626194" h="2507562">
                  <a:moveTo>
                    <a:pt x="28678" y="0"/>
                  </a:moveTo>
                  <a:lnTo>
                    <a:pt x="3597517" y="0"/>
                  </a:lnTo>
                  <a:cubicBezTo>
                    <a:pt x="3605123" y="0"/>
                    <a:pt x="3612417" y="3021"/>
                    <a:pt x="3617795" y="8399"/>
                  </a:cubicBezTo>
                  <a:cubicBezTo>
                    <a:pt x="3623173" y="13778"/>
                    <a:pt x="3626194" y="21072"/>
                    <a:pt x="3626194" y="28678"/>
                  </a:cubicBezTo>
                  <a:lnTo>
                    <a:pt x="3626194" y="2478884"/>
                  </a:lnTo>
                  <a:cubicBezTo>
                    <a:pt x="3626194" y="2486490"/>
                    <a:pt x="3623173" y="2493784"/>
                    <a:pt x="3617795" y="2499162"/>
                  </a:cubicBezTo>
                  <a:cubicBezTo>
                    <a:pt x="3612417" y="2504541"/>
                    <a:pt x="3605123" y="2507562"/>
                    <a:pt x="3597517" y="2507562"/>
                  </a:cubicBezTo>
                  <a:lnTo>
                    <a:pt x="28678" y="2507562"/>
                  </a:lnTo>
                  <a:cubicBezTo>
                    <a:pt x="21072" y="2507562"/>
                    <a:pt x="13778" y="2504541"/>
                    <a:pt x="8399" y="2499162"/>
                  </a:cubicBezTo>
                  <a:cubicBezTo>
                    <a:pt x="3021" y="2493784"/>
                    <a:pt x="0" y="2486490"/>
                    <a:pt x="0" y="2478884"/>
                  </a:cubicBezTo>
                  <a:lnTo>
                    <a:pt x="0" y="28678"/>
                  </a:lnTo>
                  <a:cubicBezTo>
                    <a:pt x="0" y="21072"/>
                    <a:pt x="3021" y="13778"/>
                    <a:pt x="8399" y="8399"/>
                  </a:cubicBezTo>
                  <a:cubicBezTo>
                    <a:pt x="13778" y="3021"/>
                    <a:pt x="21072" y="0"/>
                    <a:pt x="28678" y="0"/>
                  </a:cubicBezTo>
                  <a:close/>
                </a:path>
              </a:pathLst>
            </a:custGeom>
            <a:solidFill>
              <a:srgbClr val="000000">
                <a:alpha val="0"/>
              </a:srgbClr>
            </a:solidFill>
            <a:ln w="19050" cap="rnd">
              <a:solidFill>
                <a:srgbClr val="FF3131"/>
              </a:solidFill>
              <a:prstDash val="solid"/>
              <a:round/>
            </a:ln>
          </p:spPr>
        </p:sp>
        <p:sp>
          <p:nvSpPr>
            <p:cNvPr id="10" name="TextBox 10"/>
            <p:cNvSpPr txBox="1"/>
            <p:nvPr/>
          </p:nvSpPr>
          <p:spPr>
            <a:xfrm>
              <a:off x="0" y="-38100"/>
              <a:ext cx="3626194" cy="2545662"/>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0574143" y="-405063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10230944" y="5411033"/>
            <a:ext cx="6552388" cy="1891317"/>
            <a:chOff x="0" y="0"/>
            <a:chExt cx="1725732" cy="498125"/>
          </a:xfrm>
        </p:grpSpPr>
        <p:sp>
          <p:nvSpPr>
            <p:cNvPr id="5" name="Freeform 5"/>
            <p:cNvSpPr/>
            <p:nvPr/>
          </p:nvSpPr>
          <p:spPr>
            <a:xfrm>
              <a:off x="0" y="0"/>
              <a:ext cx="1725732" cy="498125"/>
            </a:xfrm>
            <a:custGeom>
              <a:avLst/>
              <a:gdLst/>
              <a:ahLst/>
              <a:cxnLst/>
              <a:rect l="l" t="t" r="r" b="b"/>
              <a:pathLst>
                <a:path w="1725732" h="498125">
                  <a:moveTo>
                    <a:pt x="60259" y="0"/>
                  </a:moveTo>
                  <a:lnTo>
                    <a:pt x="1665473" y="0"/>
                  </a:lnTo>
                  <a:cubicBezTo>
                    <a:pt x="1681455" y="0"/>
                    <a:pt x="1696782" y="6349"/>
                    <a:pt x="1708082" y="17649"/>
                  </a:cubicBezTo>
                  <a:cubicBezTo>
                    <a:pt x="1719383" y="28950"/>
                    <a:pt x="1725732" y="44277"/>
                    <a:pt x="1725732" y="60259"/>
                  </a:cubicBezTo>
                  <a:lnTo>
                    <a:pt x="1725732" y="437866"/>
                  </a:lnTo>
                  <a:cubicBezTo>
                    <a:pt x="1725732" y="453848"/>
                    <a:pt x="1719383" y="469175"/>
                    <a:pt x="1708082" y="480475"/>
                  </a:cubicBezTo>
                  <a:cubicBezTo>
                    <a:pt x="1696782" y="491776"/>
                    <a:pt x="1681455" y="498125"/>
                    <a:pt x="1665473" y="498125"/>
                  </a:cubicBezTo>
                  <a:lnTo>
                    <a:pt x="60259" y="498125"/>
                  </a:lnTo>
                  <a:cubicBezTo>
                    <a:pt x="44277" y="498125"/>
                    <a:pt x="28950" y="491776"/>
                    <a:pt x="17649" y="480475"/>
                  </a:cubicBezTo>
                  <a:cubicBezTo>
                    <a:pt x="6349" y="469175"/>
                    <a:pt x="0" y="453848"/>
                    <a:pt x="0" y="437866"/>
                  </a:cubicBezTo>
                  <a:lnTo>
                    <a:pt x="0" y="60259"/>
                  </a:lnTo>
                  <a:cubicBezTo>
                    <a:pt x="0" y="44277"/>
                    <a:pt x="6349" y="28950"/>
                    <a:pt x="17649" y="17649"/>
                  </a:cubicBezTo>
                  <a:cubicBezTo>
                    <a:pt x="28950" y="6349"/>
                    <a:pt x="44277" y="0"/>
                    <a:pt x="60259" y="0"/>
                  </a:cubicBezTo>
                  <a:close/>
                </a:path>
              </a:pathLst>
            </a:custGeom>
            <a:solidFill>
              <a:srgbClr val="000000">
                <a:alpha val="0"/>
              </a:srgbClr>
            </a:solidFill>
            <a:ln w="95250" cap="rnd">
              <a:solidFill>
                <a:srgbClr val="FF914D"/>
              </a:solidFill>
              <a:prstDash val="solid"/>
              <a:round/>
            </a:ln>
          </p:spPr>
        </p:sp>
        <p:sp>
          <p:nvSpPr>
            <p:cNvPr id="6" name="TextBox 6"/>
            <p:cNvSpPr txBox="1"/>
            <p:nvPr/>
          </p:nvSpPr>
          <p:spPr>
            <a:xfrm>
              <a:off x="0" y="-38100"/>
              <a:ext cx="1725732" cy="5362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194681" y="528217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8" name="TextBox 8"/>
          <p:cNvSpPr txBox="1"/>
          <p:nvPr/>
        </p:nvSpPr>
        <p:spPr>
          <a:xfrm>
            <a:off x="10956633" y="5696088"/>
            <a:ext cx="5008538" cy="1378017"/>
          </a:xfrm>
          <a:prstGeom prst="rect">
            <a:avLst/>
          </a:prstGeom>
        </p:spPr>
        <p:txBody>
          <a:bodyPr lIns="0" tIns="0" rIns="0" bIns="0" rtlCol="0" anchor="t">
            <a:spAutoFit/>
          </a:bodyPr>
          <a:lstStyle/>
          <a:p>
            <a:pPr marL="0" lvl="1" indent="0" algn="l">
              <a:lnSpc>
                <a:spcPts val="10745"/>
              </a:lnSpc>
            </a:pPr>
            <a:r>
              <a:rPr lang="en-US" sz="9184" spc="-128">
                <a:solidFill>
                  <a:srgbClr val="00694C"/>
                </a:solidFill>
                <a:latin typeface="Helvetica World"/>
              </a:rPr>
              <a:t>Approach</a:t>
            </a:r>
          </a:p>
        </p:txBody>
      </p:sp>
      <p:sp>
        <p:nvSpPr>
          <p:cNvPr id="9" name="Freeform 9"/>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10" name="Freeform 10"/>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11" name="Freeform 11"/>
          <p:cNvSpPr/>
          <p:nvPr/>
        </p:nvSpPr>
        <p:spPr>
          <a:xfrm>
            <a:off x="-2713494" y="-8894214"/>
            <a:ext cx="19496826" cy="14037714"/>
          </a:xfrm>
          <a:custGeom>
            <a:avLst/>
            <a:gdLst/>
            <a:ahLst/>
            <a:cxnLst/>
            <a:rect l="l" t="t" r="r" b="b"/>
            <a:pathLst>
              <a:path w="19496826" h="14037714">
                <a:moveTo>
                  <a:pt x="0" y="0"/>
                </a:moveTo>
                <a:lnTo>
                  <a:pt x="19496826" y="0"/>
                </a:lnTo>
                <a:lnTo>
                  <a:pt x="19496826" y="14037714"/>
                </a:lnTo>
                <a:lnTo>
                  <a:pt x="0" y="140377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0574143" y="3958869"/>
            <a:ext cx="1043767" cy="1323301"/>
          </a:xfrm>
          <a:custGeom>
            <a:avLst/>
            <a:gdLst/>
            <a:ahLst/>
            <a:cxnLst/>
            <a:rect l="l" t="t" r="r" b="b"/>
            <a:pathLst>
              <a:path w="1043767" h="1323301">
                <a:moveTo>
                  <a:pt x="0" y="0"/>
                </a:moveTo>
                <a:lnTo>
                  <a:pt x="1043766" y="0"/>
                </a:lnTo>
                <a:lnTo>
                  <a:pt x="1043766" y="1323301"/>
                </a:lnTo>
                <a:lnTo>
                  <a:pt x="0" y="13233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2836896" y="-368090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4" name="Freeform 4"/>
          <p:cNvSpPr/>
          <p:nvPr/>
        </p:nvSpPr>
        <p:spPr>
          <a:xfrm>
            <a:off x="-5196416" y="630320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437191" y="442150"/>
            <a:ext cx="13413618" cy="9421749"/>
          </a:xfrm>
          <a:prstGeom prst="rect">
            <a:avLst/>
          </a:prstGeom>
        </p:spPr>
        <p:txBody>
          <a:bodyPr lIns="0" tIns="0" rIns="0" bIns="0" rtlCol="0" anchor="t">
            <a:spAutoFit/>
          </a:bodyPr>
          <a:lstStyle/>
          <a:p>
            <a:pPr algn="l">
              <a:lnSpc>
                <a:spcPts val="3393"/>
              </a:lnSpc>
            </a:pPr>
            <a:r>
              <a:rPr lang="en-US" sz="2900" spc="-40">
                <a:solidFill>
                  <a:srgbClr val="00694C"/>
                </a:solidFill>
                <a:latin typeface="Muli"/>
              </a:rPr>
              <a:t>The research utilized various analytical techniques such as regression analysis, visualization, and descriptive statistics.</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Descriptive statistics summarized key features of the dataset, providing insights into parameters like engine output, MPG, and MSRP.</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Visualization techniques like scatter plots and line graphs helped explore linkages and patterns within the data, making it easier to identify relationships and anomalies.</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Regression analysis, specifically linear regression, was employed to predict car prices based on market category and feature selection.</a:t>
            </a:r>
          </a:p>
          <a:p>
            <a:pPr algn="l">
              <a:lnSpc>
                <a:spcPts val="3393"/>
              </a:lnSpc>
            </a:pPr>
            <a:endParaRPr lang="en-US" sz="2900" spc="-40">
              <a:solidFill>
                <a:srgbClr val="00694C"/>
              </a:solidFill>
              <a:latin typeface="Muli"/>
            </a:endParaRPr>
          </a:p>
          <a:p>
            <a:pPr algn="l">
              <a:lnSpc>
                <a:spcPts val="3393"/>
              </a:lnSpc>
            </a:pPr>
            <a:r>
              <a:rPr lang="en-US" sz="2900" spc="-40">
                <a:solidFill>
                  <a:srgbClr val="00694C"/>
                </a:solidFill>
                <a:latin typeface="Muli"/>
              </a:rPr>
              <a:t>The project aimed to establish connections between independent factors and dependent variables to enable predictive analysis through fitting a linear model to the data. The project's objectives, which involved creating predictive models for price analysis and gaining insights into the automotive industry, influenced the choice of analytical techniques.</a:t>
            </a:r>
          </a:p>
          <a:p>
            <a:pPr algn="l">
              <a:lnSpc>
                <a:spcPts val="3393"/>
              </a:lnSpc>
            </a:pPr>
            <a:endParaRPr lang="en-US" sz="2900" spc="-40">
              <a:solidFill>
                <a:srgbClr val="00694C"/>
              </a:solidFill>
              <a:latin typeface="Muli"/>
            </a:endParaRPr>
          </a:p>
          <a:p>
            <a:pPr marL="0" lvl="1" indent="0" algn="l">
              <a:lnSpc>
                <a:spcPts val="3393"/>
              </a:lnSpc>
            </a:pPr>
            <a:r>
              <a:rPr lang="en-US" sz="2900" spc="-40">
                <a:solidFill>
                  <a:srgbClr val="00694C"/>
                </a:solidFill>
                <a:latin typeface="Muli"/>
              </a:rPr>
              <a:t>Challenges encountered included managing missing data, ensuring data quality, selecting appropriate regression models, and optimizing parameters for accurate automobile price prediction.</a:t>
            </a:r>
          </a:p>
        </p:txBody>
      </p:sp>
      <p:grpSp>
        <p:nvGrpSpPr>
          <p:cNvPr id="8" name="Group 8"/>
          <p:cNvGrpSpPr/>
          <p:nvPr/>
        </p:nvGrpSpPr>
        <p:grpSpPr>
          <a:xfrm>
            <a:off x="2259897" y="222648"/>
            <a:ext cx="13768205" cy="9841703"/>
            <a:chOff x="0" y="0"/>
            <a:chExt cx="3626194" cy="2592054"/>
          </a:xfrm>
        </p:grpSpPr>
        <p:sp>
          <p:nvSpPr>
            <p:cNvPr id="9" name="Freeform 9"/>
            <p:cNvSpPr/>
            <p:nvPr/>
          </p:nvSpPr>
          <p:spPr>
            <a:xfrm>
              <a:off x="0" y="0"/>
              <a:ext cx="3626194" cy="2592053"/>
            </a:xfrm>
            <a:custGeom>
              <a:avLst/>
              <a:gdLst/>
              <a:ahLst/>
              <a:cxnLst/>
              <a:rect l="l" t="t" r="r" b="b"/>
              <a:pathLst>
                <a:path w="3626194" h="2592053">
                  <a:moveTo>
                    <a:pt x="28678" y="0"/>
                  </a:moveTo>
                  <a:lnTo>
                    <a:pt x="3597517" y="0"/>
                  </a:lnTo>
                  <a:cubicBezTo>
                    <a:pt x="3605123" y="0"/>
                    <a:pt x="3612417" y="3021"/>
                    <a:pt x="3617795" y="8399"/>
                  </a:cubicBezTo>
                  <a:cubicBezTo>
                    <a:pt x="3623173" y="13778"/>
                    <a:pt x="3626194" y="21072"/>
                    <a:pt x="3626194" y="28678"/>
                  </a:cubicBezTo>
                  <a:lnTo>
                    <a:pt x="3626194" y="2563376"/>
                  </a:lnTo>
                  <a:cubicBezTo>
                    <a:pt x="3626194" y="2570982"/>
                    <a:pt x="3623173" y="2578276"/>
                    <a:pt x="3617795" y="2583654"/>
                  </a:cubicBezTo>
                  <a:cubicBezTo>
                    <a:pt x="3612417" y="2589032"/>
                    <a:pt x="3605123" y="2592053"/>
                    <a:pt x="3597517" y="2592053"/>
                  </a:cubicBezTo>
                  <a:lnTo>
                    <a:pt x="28678" y="2592053"/>
                  </a:lnTo>
                  <a:cubicBezTo>
                    <a:pt x="12839" y="2592053"/>
                    <a:pt x="0" y="2579214"/>
                    <a:pt x="0" y="2563376"/>
                  </a:cubicBezTo>
                  <a:lnTo>
                    <a:pt x="0" y="28678"/>
                  </a:lnTo>
                  <a:cubicBezTo>
                    <a:pt x="0" y="21072"/>
                    <a:pt x="3021" y="13778"/>
                    <a:pt x="8399" y="8399"/>
                  </a:cubicBezTo>
                  <a:cubicBezTo>
                    <a:pt x="13778" y="3021"/>
                    <a:pt x="21072" y="0"/>
                    <a:pt x="28678" y="0"/>
                  </a:cubicBezTo>
                  <a:close/>
                </a:path>
              </a:pathLst>
            </a:custGeom>
            <a:solidFill>
              <a:srgbClr val="000000">
                <a:alpha val="0"/>
              </a:srgbClr>
            </a:solidFill>
            <a:ln w="19050" cap="rnd">
              <a:solidFill>
                <a:srgbClr val="FF914D"/>
              </a:solidFill>
              <a:prstDash val="solid"/>
              <a:round/>
            </a:ln>
          </p:spPr>
        </p:sp>
        <p:sp>
          <p:nvSpPr>
            <p:cNvPr id="10" name="TextBox 10"/>
            <p:cNvSpPr txBox="1"/>
            <p:nvPr/>
          </p:nvSpPr>
          <p:spPr>
            <a:xfrm>
              <a:off x="0" y="-38100"/>
              <a:ext cx="3626194" cy="2630154"/>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10574143" y="-405063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grpSp>
        <p:nvGrpSpPr>
          <p:cNvPr id="4" name="Group 4"/>
          <p:cNvGrpSpPr/>
          <p:nvPr/>
        </p:nvGrpSpPr>
        <p:grpSpPr>
          <a:xfrm>
            <a:off x="7674110" y="4178961"/>
            <a:ext cx="9375468" cy="1891317"/>
            <a:chOff x="0" y="0"/>
            <a:chExt cx="2469259" cy="498125"/>
          </a:xfrm>
        </p:grpSpPr>
        <p:sp>
          <p:nvSpPr>
            <p:cNvPr id="5" name="Freeform 5"/>
            <p:cNvSpPr/>
            <p:nvPr/>
          </p:nvSpPr>
          <p:spPr>
            <a:xfrm>
              <a:off x="0" y="0"/>
              <a:ext cx="2469259" cy="498125"/>
            </a:xfrm>
            <a:custGeom>
              <a:avLst/>
              <a:gdLst/>
              <a:ahLst/>
              <a:cxnLst/>
              <a:rect l="l" t="t" r="r" b="b"/>
              <a:pathLst>
                <a:path w="2469259" h="498125">
                  <a:moveTo>
                    <a:pt x="42114" y="0"/>
                  </a:moveTo>
                  <a:lnTo>
                    <a:pt x="2427145" y="0"/>
                  </a:lnTo>
                  <a:cubicBezTo>
                    <a:pt x="2450404" y="0"/>
                    <a:pt x="2469259" y="18855"/>
                    <a:pt x="2469259" y="42114"/>
                  </a:cubicBezTo>
                  <a:lnTo>
                    <a:pt x="2469259" y="456011"/>
                  </a:lnTo>
                  <a:cubicBezTo>
                    <a:pt x="2469259" y="479270"/>
                    <a:pt x="2450404" y="498125"/>
                    <a:pt x="2427145" y="498125"/>
                  </a:cubicBezTo>
                  <a:lnTo>
                    <a:pt x="42114" y="498125"/>
                  </a:lnTo>
                  <a:cubicBezTo>
                    <a:pt x="18855" y="498125"/>
                    <a:pt x="0" y="479270"/>
                    <a:pt x="0" y="456011"/>
                  </a:cubicBezTo>
                  <a:lnTo>
                    <a:pt x="0" y="42114"/>
                  </a:lnTo>
                  <a:cubicBezTo>
                    <a:pt x="0" y="18855"/>
                    <a:pt x="18855" y="0"/>
                    <a:pt x="42114" y="0"/>
                  </a:cubicBezTo>
                  <a:close/>
                </a:path>
              </a:pathLst>
            </a:custGeom>
            <a:solidFill>
              <a:srgbClr val="000000">
                <a:alpha val="0"/>
              </a:srgbClr>
            </a:solidFill>
            <a:ln w="95250" cap="rnd">
              <a:solidFill>
                <a:srgbClr val="57C492"/>
              </a:solidFill>
              <a:prstDash val="solid"/>
              <a:round/>
            </a:ln>
          </p:spPr>
        </p:sp>
        <p:sp>
          <p:nvSpPr>
            <p:cNvPr id="6" name="TextBox 6"/>
            <p:cNvSpPr txBox="1"/>
            <p:nvPr/>
          </p:nvSpPr>
          <p:spPr>
            <a:xfrm>
              <a:off x="0" y="-38100"/>
              <a:ext cx="2469259" cy="5362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194681" y="528217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8" name="TextBox 8"/>
          <p:cNvSpPr txBox="1"/>
          <p:nvPr/>
        </p:nvSpPr>
        <p:spPr>
          <a:xfrm>
            <a:off x="7994915" y="4464016"/>
            <a:ext cx="8858193" cy="1378017"/>
          </a:xfrm>
          <a:prstGeom prst="rect">
            <a:avLst/>
          </a:prstGeom>
        </p:spPr>
        <p:txBody>
          <a:bodyPr lIns="0" tIns="0" rIns="0" bIns="0" rtlCol="0" anchor="t">
            <a:spAutoFit/>
          </a:bodyPr>
          <a:lstStyle/>
          <a:p>
            <a:pPr marL="0" lvl="1" indent="0" algn="l">
              <a:lnSpc>
                <a:spcPts val="10745"/>
              </a:lnSpc>
            </a:pPr>
            <a:r>
              <a:rPr lang="en-US" sz="9184" spc="-128">
                <a:solidFill>
                  <a:srgbClr val="00694C"/>
                </a:solidFill>
                <a:latin typeface="Helvetica World"/>
              </a:rPr>
              <a:t>Tech-Stack Used</a:t>
            </a:r>
          </a:p>
        </p:txBody>
      </p:sp>
      <p:sp>
        <p:nvSpPr>
          <p:cNvPr id="9" name="Freeform 9"/>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10" name="Freeform 10"/>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11" name="Freeform 11"/>
          <p:cNvSpPr/>
          <p:nvPr/>
        </p:nvSpPr>
        <p:spPr>
          <a:xfrm>
            <a:off x="-12230696" y="-3215649"/>
            <a:ext cx="19496826" cy="14037714"/>
          </a:xfrm>
          <a:custGeom>
            <a:avLst/>
            <a:gdLst/>
            <a:ahLst/>
            <a:cxnLst/>
            <a:rect l="l" t="t" r="r" b="b"/>
            <a:pathLst>
              <a:path w="19496826" h="14037714">
                <a:moveTo>
                  <a:pt x="0" y="0"/>
                </a:moveTo>
                <a:lnTo>
                  <a:pt x="19496825" y="0"/>
                </a:lnTo>
                <a:lnTo>
                  <a:pt x="19496825" y="14037715"/>
                </a:lnTo>
                <a:lnTo>
                  <a:pt x="0" y="140377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7674110" y="2765738"/>
            <a:ext cx="1043767" cy="1323301"/>
          </a:xfrm>
          <a:custGeom>
            <a:avLst/>
            <a:gdLst/>
            <a:ahLst/>
            <a:cxnLst/>
            <a:rect l="l" t="t" r="r" b="b"/>
            <a:pathLst>
              <a:path w="1043767" h="1323301">
                <a:moveTo>
                  <a:pt x="0" y="0"/>
                </a:moveTo>
                <a:lnTo>
                  <a:pt x="1043767" y="0"/>
                </a:lnTo>
                <a:lnTo>
                  <a:pt x="1043767" y="1323301"/>
                </a:lnTo>
                <a:lnTo>
                  <a:pt x="0" y="13233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flipH="1">
            <a:off x="6952361" y="7222160"/>
            <a:ext cx="10671172" cy="833584"/>
          </a:xfrm>
          <a:custGeom>
            <a:avLst/>
            <a:gdLst/>
            <a:ahLst/>
            <a:cxnLst/>
            <a:rect l="l" t="t" r="r" b="b"/>
            <a:pathLst>
              <a:path w="10671172" h="833584">
                <a:moveTo>
                  <a:pt x="10671172" y="0"/>
                </a:moveTo>
                <a:lnTo>
                  <a:pt x="0" y="0"/>
                </a:lnTo>
                <a:lnTo>
                  <a:pt x="0" y="833584"/>
                </a:lnTo>
                <a:lnTo>
                  <a:pt x="10671172" y="833584"/>
                </a:lnTo>
                <a:lnTo>
                  <a:pt x="106711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617849" y="67352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50000"/>
            </a:blip>
            <a:stretch>
              <a:fillRect/>
            </a:stretch>
          </a:blipFill>
        </p:spPr>
      </p:sp>
      <p:sp>
        <p:nvSpPr>
          <p:cNvPr id="5" name="Freeform 5"/>
          <p:cNvSpPr/>
          <p:nvPr/>
        </p:nvSpPr>
        <p:spPr>
          <a:xfrm>
            <a:off x="-4382394" y="61684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80000"/>
            </a:blip>
            <a:stretch>
              <a:fillRect/>
            </a:stretch>
          </a:blipFill>
        </p:spPr>
      </p:sp>
      <p:sp>
        <p:nvSpPr>
          <p:cNvPr id="6" name="Freeform 6"/>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Freeform 7"/>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8">
              <a:alphaModFix amt="6999"/>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3543859" y="1016859"/>
            <a:ext cx="3408503" cy="3238696"/>
            <a:chOff x="0" y="0"/>
            <a:chExt cx="897713" cy="852990"/>
          </a:xfrm>
        </p:grpSpPr>
        <p:sp>
          <p:nvSpPr>
            <p:cNvPr id="9" name="Freeform 9"/>
            <p:cNvSpPr/>
            <p:nvPr/>
          </p:nvSpPr>
          <p:spPr>
            <a:xfrm>
              <a:off x="0" y="0"/>
              <a:ext cx="897713" cy="852990"/>
            </a:xfrm>
            <a:custGeom>
              <a:avLst/>
              <a:gdLst/>
              <a:ahLst/>
              <a:cxnLst/>
              <a:rect l="l" t="t" r="r" b="b"/>
              <a:pathLst>
                <a:path w="897713" h="852990">
                  <a:moveTo>
                    <a:pt x="115839" y="0"/>
                  </a:moveTo>
                  <a:lnTo>
                    <a:pt x="781874" y="0"/>
                  </a:lnTo>
                  <a:cubicBezTo>
                    <a:pt x="812596" y="0"/>
                    <a:pt x="842060" y="12204"/>
                    <a:pt x="863784" y="33928"/>
                  </a:cubicBezTo>
                  <a:cubicBezTo>
                    <a:pt x="885508" y="55653"/>
                    <a:pt x="897713" y="85117"/>
                    <a:pt x="897713" y="115839"/>
                  </a:cubicBezTo>
                  <a:lnTo>
                    <a:pt x="897713" y="737151"/>
                  </a:lnTo>
                  <a:cubicBezTo>
                    <a:pt x="897713" y="801127"/>
                    <a:pt x="845850" y="852990"/>
                    <a:pt x="781874" y="852990"/>
                  </a:cubicBezTo>
                  <a:lnTo>
                    <a:pt x="115839" y="852990"/>
                  </a:lnTo>
                  <a:cubicBezTo>
                    <a:pt x="85117" y="852990"/>
                    <a:pt x="55653" y="840786"/>
                    <a:pt x="33928" y="819062"/>
                  </a:cubicBezTo>
                  <a:cubicBezTo>
                    <a:pt x="12204" y="797337"/>
                    <a:pt x="0" y="767873"/>
                    <a:pt x="0" y="737151"/>
                  </a:cubicBezTo>
                  <a:lnTo>
                    <a:pt x="0" y="115839"/>
                  </a:lnTo>
                  <a:cubicBezTo>
                    <a:pt x="0" y="85117"/>
                    <a:pt x="12204" y="55653"/>
                    <a:pt x="33928" y="33928"/>
                  </a:cubicBezTo>
                  <a:cubicBezTo>
                    <a:pt x="55653" y="12204"/>
                    <a:pt x="85117" y="0"/>
                    <a:pt x="115839" y="0"/>
                  </a:cubicBezTo>
                  <a:close/>
                </a:path>
              </a:pathLst>
            </a:custGeom>
            <a:solidFill>
              <a:srgbClr val="000000">
                <a:alpha val="0"/>
              </a:srgbClr>
            </a:solidFill>
            <a:ln w="95250" cap="rnd">
              <a:solidFill>
                <a:srgbClr val="57C492"/>
              </a:solidFill>
              <a:prstDash val="solid"/>
              <a:round/>
            </a:ln>
          </p:spPr>
        </p:sp>
        <p:sp>
          <p:nvSpPr>
            <p:cNvPr id="10" name="TextBox 10"/>
            <p:cNvSpPr txBox="1"/>
            <p:nvPr/>
          </p:nvSpPr>
          <p:spPr>
            <a:xfrm>
              <a:off x="0" y="-38100"/>
              <a:ext cx="897713" cy="89109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254833" y="1480730"/>
            <a:ext cx="3697528" cy="2310955"/>
          </a:xfrm>
          <a:custGeom>
            <a:avLst/>
            <a:gdLst/>
            <a:ahLst/>
            <a:cxnLst/>
            <a:rect l="l" t="t" r="r" b="b"/>
            <a:pathLst>
              <a:path w="3697528" h="2310955">
                <a:moveTo>
                  <a:pt x="0" y="0"/>
                </a:moveTo>
                <a:lnTo>
                  <a:pt x="3697528" y="0"/>
                </a:lnTo>
                <a:lnTo>
                  <a:pt x="3697528" y="2310955"/>
                </a:lnTo>
                <a:lnTo>
                  <a:pt x="0" y="2310955"/>
                </a:lnTo>
                <a:lnTo>
                  <a:pt x="0" y="0"/>
                </a:lnTo>
                <a:close/>
              </a:path>
            </a:pathLst>
          </a:custGeom>
          <a:blipFill>
            <a:blip r:embed="rId10"/>
            <a:stretch>
              <a:fillRect/>
            </a:stretch>
          </a:blipFill>
        </p:spPr>
      </p:sp>
      <p:grpSp>
        <p:nvGrpSpPr>
          <p:cNvPr id="12" name="Group 12"/>
          <p:cNvGrpSpPr/>
          <p:nvPr/>
        </p:nvGrpSpPr>
        <p:grpSpPr>
          <a:xfrm>
            <a:off x="3543859" y="6019604"/>
            <a:ext cx="3408503" cy="3238696"/>
            <a:chOff x="0" y="0"/>
            <a:chExt cx="897713" cy="852990"/>
          </a:xfrm>
        </p:grpSpPr>
        <p:sp>
          <p:nvSpPr>
            <p:cNvPr id="13" name="Freeform 13"/>
            <p:cNvSpPr/>
            <p:nvPr/>
          </p:nvSpPr>
          <p:spPr>
            <a:xfrm>
              <a:off x="0" y="0"/>
              <a:ext cx="897713" cy="852990"/>
            </a:xfrm>
            <a:custGeom>
              <a:avLst/>
              <a:gdLst/>
              <a:ahLst/>
              <a:cxnLst/>
              <a:rect l="l" t="t" r="r" b="b"/>
              <a:pathLst>
                <a:path w="897713" h="852990">
                  <a:moveTo>
                    <a:pt x="115839" y="0"/>
                  </a:moveTo>
                  <a:lnTo>
                    <a:pt x="781874" y="0"/>
                  </a:lnTo>
                  <a:cubicBezTo>
                    <a:pt x="812596" y="0"/>
                    <a:pt x="842060" y="12204"/>
                    <a:pt x="863784" y="33928"/>
                  </a:cubicBezTo>
                  <a:cubicBezTo>
                    <a:pt x="885508" y="55653"/>
                    <a:pt x="897713" y="85117"/>
                    <a:pt x="897713" y="115839"/>
                  </a:cubicBezTo>
                  <a:lnTo>
                    <a:pt x="897713" y="737151"/>
                  </a:lnTo>
                  <a:cubicBezTo>
                    <a:pt x="897713" y="801127"/>
                    <a:pt x="845850" y="852990"/>
                    <a:pt x="781874" y="852990"/>
                  </a:cubicBezTo>
                  <a:lnTo>
                    <a:pt x="115839" y="852990"/>
                  </a:lnTo>
                  <a:cubicBezTo>
                    <a:pt x="85117" y="852990"/>
                    <a:pt x="55653" y="840786"/>
                    <a:pt x="33928" y="819062"/>
                  </a:cubicBezTo>
                  <a:cubicBezTo>
                    <a:pt x="12204" y="797337"/>
                    <a:pt x="0" y="767873"/>
                    <a:pt x="0" y="737151"/>
                  </a:cubicBezTo>
                  <a:lnTo>
                    <a:pt x="0" y="115839"/>
                  </a:lnTo>
                  <a:cubicBezTo>
                    <a:pt x="0" y="85117"/>
                    <a:pt x="12204" y="55653"/>
                    <a:pt x="33928" y="33928"/>
                  </a:cubicBezTo>
                  <a:cubicBezTo>
                    <a:pt x="55653" y="12204"/>
                    <a:pt x="85117" y="0"/>
                    <a:pt x="115839" y="0"/>
                  </a:cubicBezTo>
                  <a:close/>
                </a:path>
              </a:pathLst>
            </a:custGeom>
            <a:solidFill>
              <a:srgbClr val="000000">
                <a:alpha val="0"/>
              </a:srgbClr>
            </a:solidFill>
            <a:ln w="95250" cap="rnd">
              <a:solidFill>
                <a:srgbClr val="57C492"/>
              </a:solidFill>
              <a:prstDash val="solid"/>
              <a:round/>
            </a:ln>
          </p:spPr>
        </p:sp>
        <p:sp>
          <p:nvSpPr>
            <p:cNvPr id="14" name="TextBox 14"/>
            <p:cNvSpPr txBox="1"/>
            <p:nvPr/>
          </p:nvSpPr>
          <p:spPr>
            <a:xfrm>
              <a:off x="0" y="-38100"/>
              <a:ext cx="897713" cy="89109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3890608" y="6397050"/>
            <a:ext cx="2715004" cy="2483804"/>
          </a:xfrm>
          <a:custGeom>
            <a:avLst/>
            <a:gdLst/>
            <a:ahLst/>
            <a:cxnLst/>
            <a:rect l="l" t="t" r="r" b="b"/>
            <a:pathLst>
              <a:path w="2715004" h="2483804">
                <a:moveTo>
                  <a:pt x="0" y="0"/>
                </a:moveTo>
                <a:lnTo>
                  <a:pt x="2715004" y="0"/>
                </a:lnTo>
                <a:lnTo>
                  <a:pt x="2715004" y="2483804"/>
                </a:lnTo>
                <a:lnTo>
                  <a:pt x="0" y="2483804"/>
                </a:lnTo>
                <a:lnTo>
                  <a:pt x="0" y="0"/>
                </a:lnTo>
                <a:close/>
              </a:path>
            </a:pathLst>
          </a:custGeom>
          <a:blipFill>
            <a:blip r:embed="rId11"/>
            <a:stretch>
              <a:fillRect/>
            </a:stretch>
          </a:blipFill>
        </p:spPr>
      </p:sp>
      <p:sp>
        <p:nvSpPr>
          <p:cNvPr id="16" name="Freeform 16"/>
          <p:cNvSpPr/>
          <p:nvPr/>
        </p:nvSpPr>
        <p:spPr>
          <a:xfrm flipH="1">
            <a:off x="6952361" y="2219415"/>
            <a:ext cx="10671172" cy="833584"/>
          </a:xfrm>
          <a:custGeom>
            <a:avLst/>
            <a:gdLst/>
            <a:ahLst/>
            <a:cxnLst/>
            <a:rect l="l" t="t" r="r" b="b"/>
            <a:pathLst>
              <a:path w="10671172" h="833584">
                <a:moveTo>
                  <a:pt x="10671172" y="0"/>
                </a:moveTo>
                <a:lnTo>
                  <a:pt x="0" y="0"/>
                </a:lnTo>
                <a:lnTo>
                  <a:pt x="0" y="833584"/>
                </a:lnTo>
                <a:lnTo>
                  <a:pt x="10671172" y="833584"/>
                </a:lnTo>
                <a:lnTo>
                  <a:pt x="106711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7825289" y="2313500"/>
            <a:ext cx="4099333" cy="654939"/>
          </a:xfrm>
          <a:prstGeom prst="rect">
            <a:avLst/>
          </a:prstGeom>
        </p:spPr>
        <p:txBody>
          <a:bodyPr lIns="0" tIns="0" rIns="0" bIns="0" rtlCol="0" anchor="t">
            <a:spAutoFit/>
          </a:bodyPr>
          <a:lstStyle/>
          <a:p>
            <a:pPr marL="0" lvl="1" indent="0" algn="l">
              <a:lnSpc>
                <a:spcPts val="5147"/>
              </a:lnSpc>
            </a:pPr>
            <a:r>
              <a:rPr lang="en-US" sz="4399" spc="-61">
                <a:solidFill>
                  <a:srgbClr val="00694C"/>
                </a:solidFill>
                <a:latin typeface="Muli Bold"/>
              </a:rPr>
              <a:t>Microsoft Excel</a:t>
            </a:r>
          </a:p>
        </p:txBody>
      </p:sp>
      <p:sp>
        <p:nvSpPr>
          <p:cNvPr id="18" name="TextBox 18"/>
          <p:cNvSpPr txBox="1"/>
          <p:nvPr/>
        </p:nvSpPr>
        <p:spPr>
          <a:xfrm>
            <a:off x="7825289" y="7316245"/>
            <a:ext cx="5681969" cy="654939"/>
          </a:xfrm>
          <a:prstGeom prst="rect">
            <a:avLst/>
          </a:prstGeom>
        </p:spPr>
        <p:txBody>
          <a:bodyPr lIns="0" tIns="0" rIns="0" bIns="0" rtlCol="0" anchor="t">
            <a:spAutoFit/>
          </a:bodyPr>
          <a:lstStyle/>
          <a:p>
            <a:pPr marL="0" lvl="1" indent="0" algn="l">
              <a:lnSpc>
                <a:spcPts val="5147"/>
              </a:lnSpc>
            </a:pPr>
            <a:r>
              <a:rPr lang="en-US" sz="4399" spc="-61">
                <a:solidFill>
                  <a:srgbClr val="00694C"/>
                </a:solidFill>
                <a:latin typeface="Muli Bold"/>
              </a:rPr>
              <a:t>Microsoft Powerpoint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sp>
        <p:nvSpPr>
          <p:cNvPr id="3" name="Freeform 3"/>
          <p:cNvSpPr/>
          <p:nvPr/>
        </p:nvSpPr>
        <p:spPr>
          <a:xfrm>
            <a:off x="12273337" y="-257310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80000"/>
            </a:blip>
            <a:stretch>
              <a:fillRect/>
            </a:stretch>
          </a:blipFill>
        </p:spPr>
      </p:sp>
      <p:sp>
        <p:nvSpPr>
          <p:cNvPr id="4" name="Freeform 4"/>
          <p:cNvSpPr/>
          <p:nvPr/>
        </p:nvSpPr>
        <p:spPr>
          <a:xfrm>
            <a:off x="-2622878" y="448958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50000"/>
            </a:blip>
            <a:stretch>
              <a:fillRect/>
            </a:stretch>
          </a:blipFill>
        </p:spPr>
      </p:sp>
      <p:sp>
        <p:nvSpPr>
          <p:cNvPr id="5" name="Freeform 5"/>
          <p:cNvSpPr/>
          <p:nvPr/>
        </p:nvSpPr>
        <p:spPr>
          <a:xfrm>
            <a:off x="-14553192" y="2765738"/>
            <a:ext cx="27536680" cy="8261004"/>
          </a:xfrm>
          <a:custGeom>
            <a:avLst/>
            <a:gdLst/>
            <a:ahLst/>
            <a:cxnLst/>
            <a:rect l="l" t="t" r="r" b="b"/>
            <a:pathLst>
              <a:path w="27536680" h="8261004">
                <a:moveTo>
                  <a:pt x="0" y="0"/>
                </a:moveTo>
                <a:lnTo>
                  <a:pt x="27536679" y="0"/>
                </a:lnTo>
                <a:lnTo>
                  <a:pt x="27536679" y="8261004"/>
                </a:lnTo>
                <a:lnTo>
                  <a:pt x="0" y="826100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6" name="Freeform 6"/>
          <p:cNvSpPr/>
          <p:nvPr/>
        </p:nvSpPr>
        <p:spPr>
          <a:xfrm>
            <a:off x="7825289" y="0"/>
            <a:ext cx="14104588" cy="10822066"/>
          </a:xfrm>
          <a:custGeom>
            <a:avLst/>
            <a:gdLst/>
            <a:ahLst/>
            <a:cxnLst/>
            <a:rect l="l" t="t" r="r" b="b"/>
            <a:pathLst>
              <a:path w="14104588" h="10822066">
                <a:moveTo>
                  <a:pt x="0" y="0"/>
                </a:moveTo>
                <a:lnTo>
                  <a:pt x="14104588" y="0"/>
                </a:lnTo>
                <a:lnTo>
                  <a:pt x="14104588" y="10822066"/>
                </a:lnTo>
                <a:lnTo>
                  <a:pt x="0" y="10822066"/>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7" name="Freeform 7"/>
          <p:cNvSpPr/>
          <p:nvPr/>
        </p:nvSpPr>
        <p:spPr>
          <a:xfrm>
            <a:off x="-3065914" y="-2034981"/>
            <a:ext cx="27652721" cy="19909959"/>
          </a:xfrm>
          <a:custGeom>
            <a:avLst/>
            <a:gdLst/>
            <a:ahLst/>
            <a:cxnLst/>
            <a:rect l="l" t="t" r="r" b="b"/>
            <a:pathLst>
              <a:path w="27652721" h="19909959">
                <a:moveTo>
                  <a:pt x="0" y="0"/>
                </a:moveTo>
                <a:lnTo>
                  <a:pt x="27652721" y="0"/>
                </a:lnTo>
                <a:lnTo>
                  <a:pt x="27652721" y="19909959"/>
                </a:lnTo>
                <a:lnTo>
                  <a:pt x="0" y="199099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6664935" y="4710836"/>
            <a:ext cx="4820043" cy="1891317"/>
            <a:chOff x="0" y="0"/>
            <a:chExt cx="1269476" cy="498125"/>
          </a:xfrm>
        </p:grpSpPr>
        <p:sp>
          <p:nvSpPr>
            <p:cNvPr id="9" name="Freeform 9"/>
            <p:cNvSpPr/>
            <p:nvPr/>
          </p:nvSpPr>
          <p:spPr>
            <a:xfrm>
              <a:off x="0" y="0"/>
              <a:ext cx="1269476" cy="498125"/>
            </a:xfrm>
            <a:custGeom>
              <a:avLst/>
              <a:gdLst/>
              <a:ahLst/>
              <a:cxnLst/>
              <a:rect l="l" t="t" r="r" b="b"/>
              <a:pathLst>
                <a:path w="1269476" h="498125">
                  <a:moveTo>
                    <a:pt x="81916" y="0"/>
                  </a:moveTo>
                  <a:lnTo>
                    <a:pt x="1187561" y="0"/>
                  </a:lnTo>
                  <a:cubicBezTo>
                    <a:pt x="1232801" y="0"/>
                    <a:pt x="1269476" y="36675"/>
                    <a:pt x="1269476" y="81916"/>
                  </a:cubicBezTo>
                  <a:lnTo>
                    <a:pt x="1269476" y="416209"/>
                  </a:lnTo>
                  <a:cubicBezTo>
                    <a:pt x="1269476" y="461450"/>
                    <a:pt x="1232801" y="498125"/>
                    <a:pt x="1187561" y="498125"/>
                  </a:cubicBezTo>
                  <a:lnTo>
                    <a:pt x="81916" y="498125"/>
                  </a:lnTo>
                  <a:cubicBezTo>
                    <a:pt x="36675" y="498125"/>
                    <a:pt x="0" y="461450"/>
                    <a:pt x="0" y="416209"/>
                  </a:cubicBezTo>
                  <a:lnTo>
                    <a:pt x="0" y="81916"/>
                  </a:lnTo>
                  <a:cubicBezTo>
                    <a:pt x="0" y="36675"/>
                    <a:pt x="36675" y="0"/>
                    <a:pt x="81916" y="0"/>
                  </a:cubicBezTo>
                  <a:close/>
                </a:path>
              </a:pathLst>
            </a:custGeom>
            <a:solidFill>
              <a:srgbClr val="000000">
                <a:alpha val="0"/>
              </a:srgbClr>
            </a:solidFill>
            <a:ln w="95250" cap="rnd">
              <a:solidFill>
                <a:srgbClr val="FF3131"/>
              </a:solidFill>
              <a:prstDash val="solid"/>
              <a:round/>
            </a:ln>
          </p:spPr>
        </p:sp>
        <p:sp>
          <p:nvSpPr>
            <p:cNvPr id="10" name="TextBox 10"/>
            <p:cNvSpPr txBox="1"/>
            <p:nvPr/>
          </p:nvSpPr>
          <p:spPr>
            <a:xfrm>
              <a:off x="0" y="-38100"/>
              <a:ext cx="1269476" cy="5362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398705" y="4977011"/>
            <a:ext cx="3361741" cy="1378017"/>
          </a:xfrm>
          <a:prstGeom prst="rect">
            <a:avLst/>
          </a:prstGeom>
        </p:spPr>
        <p:txBody>
          <a:bodyPr lIns="0" tIns="0" rIns="0" bIns="0" rtlCol="0" anchor="t">
            <a:spAutoFit/>
          </a:bodyPr>
          <a:lstStyle/>
          <a:p>
            <a:pPr marL="0" lvl="1" indent="0" algn="l">
              <a:lnSpc>
                <a:spcPts val="10745"/>
              </a:lnSpc>
            </a:pPr>
            <a:r>
              <a:rPr lang="en-US" sz="9184" spc="-128">
                <a:solidFill>
                  <a:srgbClr val="00694C"/>
                </a:solidFill>
                <a:latin typeface="Helvetica World"/>
              </a:rPr>
              <a:t>Insight</a:t>
            </a:r>
          </a:p>
        </p:txBody>
      </p:sp>
      <p:sp>
        <p:nvSpPr>
          <p:cNvPr id="12" name="Freeform 12"/>
          <p:cNvSpPr/>
          <p:nvPr/>
        </p:nvSpPr>
        <p:spPr>
          <a:xfrm>
            <a:off x="10441212" y="3166280"/>
            <a:ext cx="1043767" cy="1323301"/>
          </a:xfrm>
          <a:custGeom>
            <a:avLst/>
            <a:gdLst/>
            <a:ahLst/>
            <a:cxnLst/>
            <a:rect l="l" t="t" r="r" b="b"/>
            <a:pathLst>
              <a:path w="1043767" h="1323301">
                <a:moveTo>
                  <a:pt x="0" y="0"/>
                </a:moveTo>
                <a:lnTo>
                  <a:pt x="1043766" y="0"/>
                </a:lnTo>
                <a:lnTo>
                  <a:pt x="1043766" y="1323301"/>
                </a:lnTo>
                <a:lnTo>
                  <a:pt x="0" y="13233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2012</Words>
  <Application>Microsoft Office PowerPoint</Application>
  <PresentationFormat>Custom</PresentationFormat>
  <Paragraphs>103</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Helvetica World</vt:lpstr>
      <vt:lpstr>Poppins</vt:lpstr>
      <vt:lpstr>Muli Bold</vt:lpstr>
      <vt:lpstr>Disket Mono</vt:lpstr>
      <vt:lpstr>Calibri</vt:lpstr>
      <vt:lpstr>Arial</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Grey Modern Analysis of Results Presentation</dc:title>
  <dc:creator>sneha kumar</dc:creator>
  <cp:lastModifiedBy>sneha kumar</cp:lastModifiedBy>
  <cp:revision>2</cp:revision>
  <dcterms:created xsi:type="dcterms:W3CDTF">2006-08-16T00:00:00Z</dcterms:created>
  <dcterms:modified xsi:type="dcterms:W3CDTF">2024-06-24T11:40:23Z</dcterms:modified>
  <dc:identifier>DAGI3IWhPGo</dc:identifier>
</cp:coreProperties>
</file>